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84" r:id="rId11"/>
    <p:sldId id="266" r:id="rId12"/>
    <p:sldId id="265" r:id="rId13"/>
    <p:sldId id="285" r:id="rId14"/>
    <p:sldId id="267" r:id="rId15"/>
    <p:sldId id="270" r:id="rId16"/>
    <p:sldId id="272" r:id="rId17"/>
    <p:sldId id="271" r:id="rId18"/>
    <p:sldId id="281" r:id="rId19"/>
    <p:sldId id="283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6" r:id="rId29"/>
    <p:sldId id="287" r:id="rId3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Stile chiaro 1 - Color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48" autoAdjust="0"/>
    <p:restoredTop sz="80457" autoAdjust="0"/>
  </p:normalViewPr>
  <p:slideViewPr>
    <p:cSldViewPr snapToGrid="0">
      <p:cViewPr>
        <p:scale>
          <a:sx n="110" d="100"/>
          <a:sy n="110" d="100"/>
        </p:scale>
        <p:origin x="688" y="-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28.pn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12" Type="http://schemas.openxmlformats.org/officeDocument/2006/relationships/image" Target="../media/image44.svg"/><Relationship Id="rId2" Type="http://schemas.openxmlformats.org/officeDocument/2006/relationships/image" Target="../media/image34.svg"/><Relationship Id="rId1" Type="http://schemas.openxmlformats.org/officeDocument/2006/relationships/image" Target="../media/image33.png"/><Relationship Id="rId6" Type="http://schemas.openxmlformats.org/officeDocument/2006/relationships/image" Target="../media/image38.sv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svg"/><Relationship Id="rId4" Type="http://schemas.openxmlformats.org/officeDocument/2006/relationships/image" Target="../media/image36.svg"/><Relationship Id="rId9" Type="http://schemas.openxmlformats.org/officeDocument/2006/relationships/image" Target="../media/image4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28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12" Type="http://schemas.openxmlformats.org/officeDocument/2006/relationships/image" Target="../media/image44.svg"/><Relationship Id="rId2" Type="http://schemas.openxmlformats.org/officeDocument/2006/relationships/image" Target="../media/image34.svg"/><Relationship Id="rId1" Type="http://schemas.openxmlformats.org/officeDocument/2006/relationships/image" Target="../media/image33.png"/><Relationship Id="rId6" Type="http://schemas.openxmlformats.org/officeDocument/2006/relationships/image" Target="../media/image38.sv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svg"/><Relationship Id="rId4" Type="http://schemas.openxmlformats.org/officeDocument/2006/relationships/image" Target="../media/image36.svg"/><Relationship Id="rId9" Type="http://schemas.openxmlformats.org/officeDocument/2006/relationships/image" Target="../media/image4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2DCC5C-0891-48EF-9E9A-80BDF435AD2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AC6B107-37A0-492E-A00A-FFCB3F9503F4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b="1" dirty="0"/>
            <a:t>Obiettivo 1: </a:t>
          </a:r>
          <a:r>
            <a:rPr lang="it-IT" dirty="0"/>
            <a:t>Costruire un dataset sintetico e controllato per evidenziare sistematicamente questi </a:t>
          </a:r>
          <a:r>
            <a:rPr lang="it-IT" dirty="0" err="1"/>
            <a:t>bias</a:t>
          </a:r>
          <a:r>
            <a:rPr lang="it-IT" dirty="0"/>
            <a:t>.</a:t>
          </a:r>
          <a:endParaRPr lang="en-US" dirty="0"/>
        </a:p>
      </dgm:t>
    </dgm:pt>
    <dgm:pt modelId="{61E306BC-4580-44AB-B26D-84F11A17B2C5}" type="parTrans" cxnId="{1E662525-1A0A-4E85-ABEE-B4AF6095C3DE}">
      <dgm:prSet/>
      <dgm:spPr/>
      <dgm:t>
        <a:bodyPr/>
        <a:lstStyle/>
        <a:p>
          <a:endParaRPr lang="en-US"/>
        </a:p>
      </dgm:t>
    </dgm:pt>
    <dgm:pt modelId="{765D8058-F2AF-4E35-AD83-1C8A7513BFC2}" type="sibTrans" cxnId="{1E662525-1A0A-4E85-ABEE-B4AF6095C3DE}">
      <dgm:prSet/>
      <dgm:spPr/>
      <dgm:t>
        <a:bodyPr/>
        <a:lstStyle/>
        <a:p>
          <a:endParaRPr lang="en-US"/>
        </a:p>
      </dgm:t>
    </dgm:pt>
    <dgm:pt modelId="{9849A10F-3A08-46ED-AF37-0144579CDE19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b="1" dirty="0"/>
            <a:t>Obiettivo 2: </a:t>
          </a:r>
          <a:r>
            <a:rPr lang="it-IT" dirty="0"/>
            <a:t>Analizzare il comportamento di modelli </a:t>
          </a:r>
          <a:r>
            <a:rPr lang="it-IT" dirty="0" err="1"/>
            <a:t>pre</a:t>
          </a:r>
          <a:r>
            <a:rPr lang="it-IT" dirty="0"/>
            <a:t>-addestrati, valutando la loro dipendenza dal contesto visivo rispetto al soggetto principale.</a:t>
          </a:r>
          <a:endParaRPr lang="en-US" dirty="0"/>
        </a:p>
      </dgm:t>
    </dgm:pt>
    <dgm:pt modelId="{09FE08A6-CC37-4CC6-9AA5-668D421D9F9F}" type="parTrans" cxnId="{860A42BE-C8D3-429C-B7D2-4056CA6262DB}">
      <dgm:prSet/>
      <dgm:spPr/>
      <dgm:t>
        <a:bodyPr/>
        <a:lstStyle/>
        <a:p>
          <a:endParaRPr lang="en-US"/>
        </a:p>
      </dgm:t>
    </dgm:pt>
    <dgm:pt modelId="{C1E94EFD-FAE0-4B57-B154-9A02020A03F1}" type="sibTrans" cxnId="{860A42BE-C8D3-429C-B7D2-4056CA6262DB}">
      <dgm:prSet/>
      <dgm:spPr/>
      <dgm:t>
        <a:bodyPr/>
        <a:lstStyle/>
        <a:p>
          <a:endParaRPr lang="en-US"/>
        </a:p>
      </dgm:t>
    </dgm:pt>
    <dgm:pt modelId="{7E646739-A3A4-49F8-B44F-1179D791B032}" type="pres">
      <dgm:prSet presAssocID="{5B2DCC5C-0891-48EF-9E9A-80BDF435AD2D}" presName="root" presStyleCnt="0">
        <dgm:presLayoutVars>
          <dgm:dir/>
          <dgm:resizeHandles val="exact"/>
        </dgm:presLayoutVars>
      </dgm:prSet>
      <dgm:spPr/>
    </dgm:pt>
    <dgm:pt modelId="{D0160706-8DEF-4C8D-A029-45F6EA85B2F2}" type="pres">
      <dgm:prSet presAssocID="{EAC6B107-37A0-492E-A00A-FFCB3F9503F4}" presName="compNode" presStyleCnt="0"/>
      <dgm:spPr/>
    </dgm:pt>
    <dgm:pt modelId="{DC995293-A482-4923-A673-4A49C0422C68}" type="pres">
      <dgm:prSet presAssocID="{EAC6B107-37A0-492E-A00A-FFCB3F9503F4}" presName="bgRect" presStyleLbl="bgShp" presStyleIdx="0" presStyleCnt="2" custLinFactNeighborY="503"/>
      <dgm:spPr>
        <a:solidFill>
          <a:schemeClr val="accent6">
            <a:lumMod val="20000"/>
            <a:lumOff val="80000"/>
          </a:schemeClr>
        </a:solidFill>
      </dgm:spPr>
    </dgm:pt>
    <dgm:pt modelId="{DA704517-0193-4087-8906-ABA447B1E5B6}" type="pres">
      <dgm:prSet presAssocID="{EAC6B107-37A0-492E-A00A-FFCB3F9503F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iro a segno"/>
        </a:ext>
      </dgm:extLst>
    </dgm:pt>
    <dgm:pt modelId="{35F4B2B0-3393-4C59-B465-FA7364E66A3E}" type="pres">
      <dgm:prSet presAssocID="{EAC6B107-37A0-492E-A00A-FFCB3F9503F4}" presName="spaceRect" presStyleCnt="0"/>
      <dgm:spPr/>
    </dgm:pt>
    <dgm:pt modelId="{67376250-E3C8-481B-9430-6C0BDA742571}" type="pres">
      <dgm:prSet presAssocID="{EAC6B107-37A0-492E-A00A-FFCB3F9503F4}" presName="parTx" presStyleLbl="revTx" presStyleIdx="0" presStyleCnt="2">
        <dgm:presLayoutVars>
          <dgm:chMax val="0"/>
          <dgm:chPref val="0"/>
        </dgm:presLayoutVars>
      </dgm:prSet>
      <dgm:spPr/>
    </dgm:pt>
    <dgm:pt modelId="{AA0AD8EC-1221-4AD9-9638-18165EE14DC3}" type="pres">
      <dgm:prSet presAssocID="{765D8058-F2AF-4E35-AD83-1C8A7513BFC2}" presName="sibTrans" presStyleCnt="0"/>
      <dgm:spPr/>
    </dgm:pt>
    <dgm:pt modelId="{043E2830-8F74-49B3-9AF3-DE8F4EF915C3}" type="pres">
      <dgm:prSet presAssocID="{9849A10F-3A08-46ED-AF37-0144579CDE19}" presName="compNode" presStyleCnt="0"/>
      <dgm:spPr/>
    </dgm:pt>
    <dgm:pt modelId="{98DC4711-CA28-45CD-ACDF-EAD5575795E9}" type="pres">
      <dgm:prSet presAssocID="{9849A10F-3A08-46ED-AF37-0144579CDE19}" presName="bgRect" presStyleLbl="bgShp" presStyleIdx="1" presStyleCnt="2"/>
      <dgm:spPr>
        <a:solidFill>
          <a:schemeClr val="accent6">
            <a:lumMod val="20000"/>
            <a:lumOff val="80000"/>
          </a:schemeClr>
        </a:solidFill>
      </dgm:spPr>
    </dgm:pt>
    <dgm:pt modelId="{2AFA90F4-EE3E-4855-9FFC-67491AA0AFB9}" type="pres">
      <dgm:prSet presAssocID="{9849A10F-3A08-46ED-AF37-0144579CDE1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053DB68-60AF-4B4E-8EB5-640B142F78B5}" type="pres">
      <dgm:prSet presAssocID="{9849A10F-3A08-46ED-AF37-0144579CDE19}" presName="spaceRect" presStyleCnt="0"/>
      <dgm:spPr/>
    </dgm:pt>
    <dgm:pt modelId="{0B3AD2A7-0278-4E40-96F1-5C6552206B1C}" type="pres">
      <dgm:prSet presAssocID="{9849A10F-3A08-46ED-AF37-0144579CDE19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0F9B419-930A-4B24-B41A-5DEC1B223550}" type="presOf" srcId="{5B2DCC5C-0891-48EF-9E9A-80BDF435AD2D}" destId="{7E646739-A3A4-49F8-B44F-1179D791B032}" srcOrd="0" destOrd="0" presId="urn:microsoft.com/office/officeart/2018/2/layout/IconVerticalSolidList"/>
    <dgm:cxn modelId="{DFADB819-0301-4033-B3A1-3635A0CF564B}" type="presOf" srcId="{9849A10F-3A08-46ED-AF37-0144579CDE19}" destId="{0B3AD2A7-0278-4E40-96F1-5C6552206B1C}" srcOrd="0" destOrd="0" presId="urn:microsoft.com/office/officeart/2018/2/layout/IconVerticalSolidList"/>
    <dgm:cxn modelId="{1E662525-1A0A-4E85-ABEE-B4AF6095C3DE}" srcId="{5B2DCC5C-0891-48EF-9E9A-80BDF435AD2D}" destId="{EAC6B107-37A0-492E-A00A-FFCB3F9503F4}" srcOrd="0" destOrd="0" parTransId="{61E306BC-4580-44AB-B26D-84F11A17B2C5}" sibTransId="{765D8058-F2AF-4E35-AD83-1C8A7513BFC2}"/>
    <dgm:cxn modelId="{153E9C3F-8C41-48DF-9313-96A27C5A1EC6}" type="presOf" srcId="{EAC6B107-37A0-492E-A00A-FFCB3F9503F4}" destId="{67376250-E3C8-481B-9430-6C0BDA742571}" srcOrd="0" destOrd="0" presId="urn:microsoft.com/office/officeart/2018/2/layout/IconVerticalSolidList"/>
    <dgm:cxn modelId="{860A42BE-C8D3-429C-B7D2-4056CA6262DB}" srcId="{5B2DCC5C-0891-48EF-9E9A-80BDF435AD2D}" destId="{9849A10F-3A08-46ED-AF37-0144579CDE19}" srcOrd="1" destOrd="0" parTransId="{09FE08A6-CC37-4CC6-9AA5-668D421D9F9F}" sibTransId="{C1E94EFD-FAE0-4B57-B154-9A02020A03F1}"/>
    <dgm:cxn modelId="{EF63EB38-EA17-4C5E-B233-F11CEB3226D2}" type="presParOf" srcId="{7E646739-A3A4-49F8-B44F-1179D791B032}" destId="{D0160706-8DEF-4C8D-A029-45F6EA85B2F2}" srcOrd="0" destOrd="0" presId="urn:microsoft.com/office/officeart/2018/2/layout/IconVerticalSolidList"/>
    <dgm:cxn modelId="{377AADB4-82DA-4029-B463-634330F378EA}" type="presParOf" srcId="{D0160706-8DEF-4C8D-A029-45F6EA85B2F2}" destId="{DC995293-A482-4923-A673-4A49C0422C68}" srcOrd="0" destOrd="0" presId="urn:microsoft.com/office/officeart/2018/2/layout/IconVerticalSolidList"/>
    <dgm:cxn modelId="{B1270850-4362-4759-95AD-C924E3D52FDE}" type="presParOf" srcId="{D0160706-8DEF-4C8D-A029-45F6EA85B2F2}" destId="{DA704517-0193-4087-8906-ABA447B1E5B6}" srcOrd="1" destOrd="0" presId="urn:microsoft.com/office/officeart/2018/2/layout/IconVerticalSolidList"/>
    <dgm:cxn modelId="{CEA8ABD6-3671-467B-A3C0-56693DB4A22F}" type="presParOf" srcId="{D0160706-8DEF-4C8D-A029-45F6EA85B2F2}" destId="{35F4B2B0-3393-4C59-B465-FA7364E66A3E}" srcOrd="2" destOrd="0" presId="urn:microsoft.com/office/officeart/2018/2/layout/IconVerticalSolidList"/>
    <dgm:cxn modelId="{C01DA6BD-A834-4B76-87A6-16ADC9674685}" type="presParOf" srcId="{D0160706-8DEF-4C8D-A029-45F6EA85B2F2}" destId="{67376250-E3C8-481B-9430-6C0BDA742571}" srcOrd="3" destOrd="0" presId="urn:microsoft.com/office/officeart/2018/2/layout/IconVerticalSolidList"/>
    <dgm:cxn modelId="{EBFBC873-58A8-40EA-ABE2-51B3C83CB641}" type="presParOf" srcId="{7E646739-A3A4-49F8-B44F-1179D791B032}" destId="{AA0AD8EC-1221-4AD9-9638-18165EE14DC3}" srcOrd="1" destOrd="0" presId="urn:microsoft.com/office/officeart/2018/2/layout/IconVerticalSolidList"/>
    <dgm:cxn modelId="{E58F215D-9D0B-4DD0-80D5-4538C4092E4C}" type="presParOf" srcId="{7E646739-A3A4-49F8-B44F-1179D791B032}" destId="{043E2830-8F74-49B3-9AF3-DE8F4EF915C3}" srcOrd="2" destOrd="0" presId="urn:microsoft.com/office/officeart/2018/2/layout/IconVerticalSolidList"/>
    <dgm:cxn modelId="{8B252814-5B56-4407-B8C2-9239E50FF0A6}" type="presParOf" srcId="{043E2830-8F74-49B3-9AF3-DE8F4EF915C3}" destId="{98DC4711-CA28-45CD-ACDF-EAD5575795E9}" srcOrd="0" destOrd="0" presId="urn:microsoft.com/office/officeart/2018/2/layout/IconVerticalSolidList"/>
    <dgm:cxn modelId="{2E025791-8F2E-48E8-8B88-1DBB0A5D65E0}" type="presParOf" srcId="{043E2830-8F74-49B3-9AF3-DE8F4EF915C3}" destId="{2AFA90F4-EE3E-4855-9FFC-67491AA0AFB9}" srcOrd="1" destOrd="0" presId="urn:microsoft.com/office/officeart/2018/2/layout/IconVerticalSolidList"/>
    <dgm:cxn modelId="{AD76F735-84F7-4474-8435-6006152B7DB6}" type="presParOf" srcId="{043E2830-8F74-49B3-9AF3-DE8F4EF915C3}" destId="{9053DB68-60AF-4B4E-8EB5-640B142F78B5}" srcOrd="2" destOrd="0" presId="urn:microsoft.com/office/officeart/2018/2/layout/IconVerticalSolidList"/>
    <dgm:cxn modelId="{CEEDD89B-E6B2-4351-9238-4EB4C72A3707}" type="presParOf" srcId="{043E2830-8F74-49B3-9AF3-DE8F4EF915C3}" destId="{0B3AD2A7-0278-4E40-96F1-5C6552206B1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87A49B-4469-4488-8E9E-EE409FC500E5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/>
        <a:lstStyle/>
        <a:p>
          <a:endParaRPr lang="en-US"/>
        </a:p>
      </dgm:t>
    </dgm:pt>
    <dgm:pt modelId="{6438B5A6-342A-4134-B154-F86F9717E099}">
      <dgm:prSet/>
      <dgm:spPr/>
      <dgm:t>
        <a:bodyPr/>
        <a:lstStyle/>
        <a:p>
          <a:r>
            <a:rPr lang="it-IT" b="1"/>
            <a:t>Role Prompting</a:t>
          </a:r>
          <a:r>
            <a:rPr lang="it-IT"/>
            <a:t>: il modello viene istruito ad assumere un ruolo specifico, ottimizzando il contesto.</a:t>
          </a:r>
          <a:endParaRPr lang="en-US"/>
        </a:p>
      </dgm:t>
    </dgm:pt>
    <dgm:pt modelId="{4E99D5EA-493D-47ED-820D-1EFB5793ABB3}" type="parTrans" cxnId="{F576AE83-03A6-49D3-856A-89EF5326E2E8}">
      <dgm:prSet/>
      <dgm:spPr/>
      <dgm:t>
        <a:bodyPr/>
        <a:lstStyle/>
        <a:p>
          <a:endParaRPr lang="en-US"/>
        </a:p>
      </dgm:t>
    </dgm:pt>
    <dgm:pt modelId="{79264B36-A7ED-479F-B5F9-21C7C038067F}" type="sibTrans" cxnId="{F576AE83-03A6-49D3-856A-89EF5326E2E8}">
      <dgm:prSet/>
      <dgm:spPr/>
      <dgm:t>
        <a:bodyPr/>
        <a:lstStyle/>
        <a:p>
          <a:endParaRPr lang="en-US"/>
        </a:p>
      </dgm:t>
    </dgm:pt>
    <dgm:pt modelId="{7092E0A2-AE70-4EA8-BB6C-8ED7211A37C3}">
      <dgm:prSet/>
      <dgm:spPr/>
      <dgm:t>
        <a:bodyPr/>
        <a:lstStyle/>
        <a:p>
          <a:r>
            <a:rPr lang="it-IT" b="1"/>
            <a:t>Output Strutturato</a:t>
          </a:r>
          <a:r>
            <a:rPr lang="it-IT"/>
            <a:t>: l’output è vincolato in formato </a:t>
          </a:r>
          <a:r>
            <a:rPr lang="it-IT" b="1"/>
            <a:t>JSON</a:t>
          </a:r>
          <a:r>
            <a:rPr lang="it-IT"/>
            <a:t> per facilitarne l’interpretazione automatica.</a:t>
          </a:r>
          <a:endParaRPr lang="en-US"/>
        </a:p>
      </dgm:t>
    </dgm:pt>
    <dgm:pt modelId="{E1C50EDA-FC2F-472F-ADF1-D42D33A29D44}" type="parTrans" cxnId="{FD0597C6-F7BA-4118-BBC9-785F365A02B8}">
      <dgm:prSet/>
      <dgm:spPr/>
      <dgm:t>
        <a:bodyPr/>
        <a:lstStyle/>
        <a:p>
          <a:endParaRPr lang="en-US"/>
        </a:p>
      </dgm:t>
    </dgm:pt>
    <dgm:pt modelId="{79FDE3FF-B84C-4345-A817-3D7D2A6FE640}" type="sibTrans" cxnId="{FD0597C6-F7BA-4118-BBC9-785F365A02B8}">
      <dgm:prSet/>
      <dgm:spPr/>
      <dgm:t>
        <a:bodyPr/>
        <a:lstStyle/>
        <a:p>
          <a:endParaRPr lang="en-US"/>
        </a:p>
      </dgm:t>
    </dgm:pt>
    <dgm:pt modelId="{1FE2F089-42A4-4A37-8CF5-2B2002A8B549}">
      <dgm:prSet/>
      <dgm:spPr/>
      <dgm:t>
        <a:bodyPr/>
        <a:lstStyle/>
        <a:p>
          <a:r>
            <a:rPr lang="it-IT" b="1"/>
            <a:t>Contesto Delimitato</a:t>
          </a:r>
          <a:r>
            <a:rPr lang="it-IT"/>
            <a:t>: delimitatori espliciti (es. triple backtick, XML, etc.) garantiscono chiarezza tra prompt e output.</a:t>
          </a:r>
          <a:endParaRPr lang="en-US"/>
        </a:p>
      </dgm:t>
    </dgm:pt>
    <dgm:pt modelId="{8B688EEE-A6AE-4DAC-944E-DAA3ED097B9E}" type="parTrans" cxnId="{053E8248-3E08-4DB6-9372-F6D1BBDE742C}">
      <dgm:prSet/>
      <dgm:spPr/>
      <dgm:t>
        <a:bodyPr/>
        <a:lstStyle/>
        <a:p>
          <a:endParaRPr lang="en-US"/>
        </a:p>
      </dgm:t>
    </dgm:pt>
    <dgm:pt modelId="{E368EA24-598C-407A-A217-A4AA68063A65}" type="sibTrans" cxnId="{053E8248-3E08-4DB6-9372-F6D1BBDE742C}">
      <dgm:prSet/>
      <dgm:spPr/>
      <dgm:t>
        <a:bodyPr/>
        <a:lstStyle/>
        <a:p>
          <a:endParaRPr lang="en-US"/>
        </a:p>
      </dgm:t>
    </dgm:pt>
    <dgm:pt modelId="{224524DA-458E-4D97-8258-29465AD89AE1}">
      <dgm:prSet/>
      <dgm:spPr/>
      <dgm:t>
        <a:bodyPr/>
        <a:lstStyle/>
        <a:p>
          <a:r>
            <a:rPr lang="it-IT" b="1"/>
            <a:t>Zero-shot Setting</a:t>
          </a:r>
          <a:r>
            <a:rPr lang="it-IT"/>
            <a:t>: nessun esempio fornito; il modello generalizza direttamente dalle istruzioni.</a:t>
          </a:r>
          <a:endParaRPr lang="en-US"/>
        </a:p>
      </dgm:t>
    </dgm:pt>
    <dgm:pt modelId="{7ECA3317-8E4D-4AB9-AB35-997466C6F6E6}" type="parTrans" cxnId="{A1C91FF9-174E-4E98-AC18-221980DE013F}">
      <dgm:prSet/>
      <dgm:spPr/>
      <dgm:t>
        <a:bodyPr/>
        <a:lstStyle/>
        <a:p>
          <a:endParaRPr lang="en-US"/>
        </a:p>
      </dgm:t>
    </dgm:pt>
    <dgm:pt modelId="{5C6456F3-E9F5-4C58-8A75-B4A99C683E34}" type="sibTrans" cxnId="{A1C91FF9-174E-4E98-AC18-221980DE013F}">
      <dgm:prSet/>
      <dgm:spPr/>
      <dgm:t>
        <a:bodyPr/>
        <a:lstStyle/>
        <a:p>
          <a:endParaRPr lang="en-US"/>
        </a:p>
      </dgm:t>
    </dgm:pt>
    <dgm:pt modelId="{531A2909-58D6-458A-ACA4-4CCC6EBE438B}">
      <dgm:prSet/>
      <dgm:spPr/>
      <dgm:t>
        <a:bodyPr/>
        <a:lstStyle/>
        <a:p>
          <a:r>
            <a:rPr lang="it-IT" b="1"/>
            <a:t>Vincoli Espliciti</a:t>
          </a:r>
          <a:r>
            <a:rPr lang="it-IT"/>
            <a:t>: regole chiare per guidare la valutazione della risposta.</a:t>
          </a:r>
          <a:endParaRPr lang="en-US"/>
        </a:p>
      </dgm:t>
    </dgm:pt>
    <dgm:pt modelId="{2041AF4B-D10E-4189-93B0-9C0710B3EA25}" type="parTrans" cxnId="{1C3E936F-1AD8-458C-BF29-C9606F84FFAA}">
      <dgm:prSet/>
      <dgm:spPr/>
      <dgm:t>
        <a:bodyPr/>
        <a:lstStyle/>
        <a:p>
          <a:endParaRPr lang="en-US"/>
        </a:p>
      </dgm:t>
    </dgm:pt>
    <dgm:pt modelId="{E59EBDB3-7E02-42E1-AB37-D4C10C828B95}" type="sibTrans" cxnId="{1C3E936F-1AD8-458C-BF29-C9606F84FFAA}">
      <dgm:prSet/>
      <dgm:spPr/>
      <dgm:t>
        <a:bodyPr/>
        <a:lstStyle/>
        <a:p>
          <a:endParaRPr lang="en-US"/>
        </a:p>
      </dgm:t>
    </dgm:pt>
    <dgm:pt modelId="{4529EA00-B6F9-4C4E-A14F-68688183AA2A}">
      <dgm:prSet/>
      <dgm:spPr/>
      <dgm:t>
        <a:bodyPr/>
        <a:lstStyle/>
        <a:p>
          <a:r>
            <a:rPr lang="it-IT" b="1"/>
            <a:t>Sampling Deterministico</a:t>
          </a:r>
          <a:r>
            <a:rPr lang="it-IT"/>
            <a:t>: temperature = 0 per risposte </a:t>
          </a:r>
          <a:r>
            <a:rPr lang="it-IT" b="1"/>
            <a:t>coerenti e ripetibili</a:t>
          </a:r>
          <a:r>
            <a:rPr lang="it-IT"/>
            <a:t>.</a:t>
          </a:r>
          <a:endParaRPr lang="en-US"/>
        </a:p>
      </dgm:t>
    </dgm:pt>
    <dgm:pt modelId="{06E9905A-D006-4EC7-89AA-6045AF57EAD6}" type="parTrans" cxnId="{9C648811-D550-456E-98E6-CE57EB5CDB79}">
      <dgm:prSet/>
      <dgm:spPr/>
      <dgm:t>
        <a:bodyPr/>
        <a:lstStyle/>
        <a:p>
          <a:endParaRPr lang="en-US"/>
        </a:p>
      </dgm:t>
    </dgm:pt>
    <dgm:pt modelId="{08E60877-5456-4828-ADE2-B85C8E41767B}" type="sibTrans" cxnId="{9C648811-D550-456E-98E6-CE57EB5CDB79}">
      <dgm:prSet/>
      <dgm:spPr/>
      <dgm:t>
        <a:bodyPr/>
        <a:lstStyle/>
        <a:p>
          <a:endParaRPr lang="en-US"/>
        </a:p>
      </dgm:t>
    </dgm:pt>
    <dgm:pt modelId="{1EFF6606-4EAB-49DE-A281-4AE12A13B0C1}" type="pres">
      <dgm:prSet presAssocID="{2287A49B-4469-4488-8E9E-EE409FC500E5}" presName="root" presStyleCnt="0">
        <dgm:presLayoutVars>
          <dgm:dir/>
          <dgm:resizeHandles val="exact"/>
        </dgm:presLayoutVars>
      </dgm:prSet>
      <dgm:spPr/>
    </dgm:pt>
    <dgm:pt modelId="{6331857E-C715-4539-A279-54876095196D}" type="pres">
      <dgm:prSet presAssocID="{2287A49B-4469-4488-8E9E-EE409FC500E5}" presName="container" presStyleCnt="0">
        <dgm:presLayoutVars>
          <dgm:dir/>
          <dgm:resizeHandles val="exact"/>
        </dgm:presLayoutVars>
      </dgm:prSet>
      <dgm:spPr/>
    </dgm:pt>
    <dgm:pt modelId="{25974BD9-FA12-454F-88B0-C396A499F658}" type="pres">
      <dgm:prSet presAssocID="{6438B5A6-342A-4134-B154-F86F9717E099}" presName="compNode" presStyleCnt="0"/>
      <dgm:spPr/>
    </dgm:pt>
    <dgm:pt modelId="{81DC425E-142F-4050-ADE0-28712EF8D121}" type="pres">
      <dgm:prSet presAssocID="{6438B5A6-342A-4134-B154-F86F9717E099}" presName="iconBgRect" presStyleLbl="bgShp" presStyleIdx="0" presStyleCnt="6"/>
      <dgm:spPr>
        <a:solidFill>
          <a:schemeClr val="accent6">
            <a:lumMod val="40000"/>
            <a:lumOff val="60000"/>
          </a:schemeClr>
        </a:solidFill>
      </dgm:spPr>
    </dgm:pt>
    <dgm:pt modelId="{C3196ACB-12F2-41F4-834E-D76914F357F3}" type="pres">
      <dgm:prSet presAssocID="{6438B5A6-342A-4134-B154-F86F9717E09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duation Cap"/>
        </a:ext>
      </dgm:extLst>
    </dgm:pt>
    <dgm:pt modelId="{4A161EEF-372B-4292-B921-18C306C0F4BE}" type="pres">
      <dgm:prSet presAssocID="{6438B5A6-342A-4134-B154-F86F9717E099}" presName="spaceRect" presStyleCnt="0"/>
      <dgm:spPr/>
    </dgm:pt>
    <dgm:pt modelId="{BC25306C-EE20-475A-9032-E1CF1ADB4879}" type="pres">
      <dgm:prSet presAssocID="{6438B5A6-342A-4134-B154-F86F9717E099}" presName="textRect" presStyleLbl="revTx" presStyleIdx="0" presStyleCnt="6">
        <dgm:presLayoutVars>
          <dgm:chMax val="1"/>
          <dgm:chPref val="1"/>
        </dgm:presLayoutVars>
      </dgm:prSet>
      <dgm:spPr/>
    </dgm:pt>
    <dgm:pt modelId="{7399D1F4-47D0-4023-88AE-8288700C25B3}" type="pres">
      <dgm:prSet presAssocID="{79264B36-A7ED-479F-B5F9-21C7C038067F}" presName="sibTrans" presStyleLbl="sibTrans2D1" presStyleIdx="0" presStyleCnt="0"/>
      <dgm:spPr/>
    </dgm:pt>
    <dgm:pt modelId="{12411E7B-2748-40B5-8257-4A8E25622DC7}" type="pres">
      <dgm:prSet presAssocID="{7092E0A2-AE70-4EA8-BB6C-8ED7211A37C3}" presName="compNode" presStyleCnt="0"/>
      <dgm:spPr/>
    </dgm:pt>
    <dgm:pt modelId="{8998B55F-027D-4A6F-A16D-C76388372BFD}" type="pres">
      <dgm:prSet presAssocID="{7092E0A2-AE70-4EA8-BB6C-8ED7211A37C3}" presName="iconBgRect" presStyleLbl="bgShp" presStyleIdx="1" presStyleCnt="6"/>
      <dgm:spPr>
        <a:solidFill>
          <a:schemeClr val="accent6">
            <a:lumMod val="40000"/>
            <a:lumOff val="60000"/>
          </a:schemeClr>
        </a:solidFill>
      </dgm:spPr>
    </dgm:pt>
    <dgm:pt modelId="{2876C733-13AC-4E25-AB0A-541F7C7494AC}" type="pres">
      <dgm:prSet presAssocID="{7092E0A2-AE70-4EA8-BB6C-8ED7211A37C3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agramma di flusso"/>
        </a:ext>
      </dgm:extLst>
    </dgm:pt>
    <dgm:pt modelId="{86913CCC-5057-4E6B-9D98-C380EF3B3903}" type="pres">
      <dgm:prSet presAssocID="{7092E0A2-AE70-4EA8-BB6C-8ED7211A37C3}" presName="spaceRect" presStyleCnt="0"/>
      <dgm:spPr/>
    </dgm:pt>
    <dgm:pt modelId="{ADE7ED55-4A11-4BA6-847E-E3E21CB73A52}" type="pres">
      <dgm:prSet presAssocID="{7092E0A2-AE70-4EA8-BB6C-8ED7211A37C3}" presName="textRect" presStyleLbl="revTx" presStyleIdx="1" presStyleCnt="6">
        <dgm:presLayoutVars>
          <dgm:chMax val="1"/>
          <dgm:chPref val="1"/>
        </dgm:presLayoutVars>
      </dgm:prSet>
      <dgm:spPr/>
    </dgm:pt>
    <dgm:pt modelId="{4547DA0A-8CBE-4969-8B5E-1AD3C96AC5D3}" type="pres">
      <dgm:prSet presAssocID="{79FDE3FF-B84C-4345-A817-3D7D2A6FE640}" presName="sibTrans" presStyleLbl="sibTrans2D1" presStyleIdx="0" presStyleCnt="0"/>
      <dgm:spPr/>
    </dgm:pt>
    <dgm:pt modelId="{7BBEA1D1-485A-43F6-8B28-93EED44337B5}" type="pres">
      <dgm:prSet presAssocID="{1FE2F089-42A4-4A37-8CF5-2B2002A8B549}" presName="compNode" presStyleCnt="0"/>
      <dgm:spPr/>
    </dgm:pt>
    <dgm:pt modelId="{AC893DC7-490D-40B0-8D1E-F42C650E867D}" type="pres">
      <dgm:prSet presAssocID="{1FE2F089-42A4-4A37-8CF5-2B2002A8B549}" presName="iconBgRect" presStyleLbl="bgShp" presStyleIdx="2" presStyleCnt="6"/>
      <dgm:spPr>
        <a:solidFill>
          <a:schemeClr val="accent6">
            <a:lumMod val="40000"/>
            <a:lumOff val="60000"/>
          </a:schemeClr>
        </a:solidFill>
      </dgm:spPr>
    </dgm:pt>
    <dgm:pt modelId="{9295058D-B6AC-4D9E-B677-C963A2512E91}" type="pres">
      <dgm:prSet presAssocID="{1FE2F089-42A4-4A37-8CF5-2B2002A8B549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879ADC18-33D3-4452-916B-8C3BFA4D69C6}" type="pres">
      <dgm:prSet presAssocID="{1FE2F089-42A4-4A37-8CF5-2B2002A8B549}" presName="spaceRect" presStyleCnt="0"/>
      <dgm:spPr/>
    </dgm:pt>
    <dgm:pt modelId="{251D524E-5664-4E69-945A-5A5D08829DF4}" type="pres">
      <dgm:prSet presAssocID="{1FE2F089-42A4-4A37-8CF5-2B2002A8B549}" presName="textRect" presStyleLbl="revTx" presStyleIdx="2" presStyleCnt="6">
        <dgm:presLayoutVars>
          <dgm:chMax val="1"/>
          <dgm:chPref val="1"/>
        </dgm:presLayoutVars>
      </dgm:prSet>
      <dgm:spPr/>
    </dgm:pt>
    <dgm:pt modelId="{D9BFD516-8941-4A72-A420-7D327E22404D}" type="pres">
      <dgm:prSet presAssocID="{E368EA24-598C-407A-A217-A4AA68063A65}" presName="sibTrans" presStyleLbl="sibTrans2D1" presStyleIdx="0" presStyleCnt="0"/>
      <dgm:spPr/>
    </dgm:pt>
    <dgm:pt modelId="{1F62B871-CFD5-4904-B9CC-145503593C75}" type="pres">
      <dgm:prSet presAssocID="{224524DA-458E-4D97-8258-29465AD89AE1}" presName="compNode" presStyleCnt="0"/>
      <dgm:spPr/>
    </dgm:pt>
    <dgm:pt modelId="{0647E01C-CD50-45B4-960F-AF139865E113}" type="pres">
      <dgm:prSet presAssocID="{224524DA-458E-4D97-8258-29465AD89AE1}" presName="iconBgRect" presStyleLbl="bgShp" presStyleIdx="3" presStyleCnt="6"/>
      <dgm:spPr>
        <a:solidFill>
          <a:schemeClr val="accent6">
            <a:lumMod val="40000"/>
            <a:lumOff val="60000"/>
          </a:schemeClr>
        </a:solidFill>
      </dgm:spPr>
    </dgm:pt>
    <dgm:pt modelId="{EAEE3344-60A9-472A-A4F1-3F5C548994F8}" type="pres">
      <dgm:prSet presAssocID="{224524DA-458E-4D97-8258-29465AD89AE1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rcles with Arrows"/>
        </a:ext>
      </dgm:extLst>
    </dgm:pt>
    <dgm:pt modelId="{565D05AF-8787-4C43-8F01-EBE263954150}" type="pres">
      <dgm:prSet presAssocID="{224524DA-458E-4D97-8258-29465AD89AE1}" presName="spaceRect" presStyleCnt="0"/>
      <dgm:spPr/>
    </dgm:pt>
    <dgm:pt modelId="{3ABBA685-FE20-4B77-B509-3DCD555A4DAC}" type="pres">
      <dgm:prSet presAssocID="{224524DA-458E-4D97-8258-29465AD89AE1}" presName="textRect" presStyleLbl="revTx" presStyleIdx="3" presStyleCnt="6">
        <dgm:presLayoutVars>
          <dgm:chMax val="1"/>
          <dgm:chPref val="1"/>
        </dgm:presLayoutVars>
      </dgm:prSet>
      <dgm:spPr/>
    </dgm:pt>
    <dgm:pt modelId="{96124768-860D-4CCE-B01D-DAD446CA31F8}" type="pres">
      <dgm:prSet presAssocID="{5C6456F3-E9F5-4C58-8A75-B4A99C683E34}" presName="sibTrans" presStyleLbl="sibTrans2D1" presStyleIdx="0" presStyleCnt="0"/>
      <dgm:spPr/>
    </dgm:pt>
    <dgm:pt modelId="{9625D5EA-37F5-4B34-8BED-3313FC32A003}" type="pres">
      <dgm:prSet presAssocID="{531A2909-58D6-458A-ACA4-4CCC6EBE438B}" presName="compNode" presStyleCnt="0"/>
      <dgm:spPr/>
    </dgm:pt>
    <dgm:pt modelId="{E2CA2C40-15C2-4E48-9E8A-CA570010FCA1}" type="pres">
      <dgm:prSet presAssocID="{531A2909-58D6-458A-ACA4-4CCC6EBE438B}" presName="iconBgRect" presStyleLbl="bgShp" presStyleIdx="4" presStyleCnt="6"/>
      <dgm:spPr>
        <a:solidFill>
          <a:schemeClr val="accent6">
            <a:lumMod val="40000"/>
            <a:lumOff val="60000"/>
          </a:schemeClr>
        </a:solidFill>
      </dgm:spPr>
    </dgm:pt>
    <dgm:pt modelId="{7CAAE7BE-4CD3-4DEC-8E0E-020B7AFB62AD}" type="pres">
      <dgm:prSet presAssocID="{531A2909-58D6-458A-ACA4-4CCC6EBE438B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mande"/>
        </a:ext>
      </dgm:extLst>
    </dgm:pt>
    <dgm:pt modelId="{7847537E-82B1-482B-85B6-F19F27040F5E}" type="pres">
      <dgm:prSet presAssocID="{531A2909-58D6-458A-ACA4-4CCC6EBE438B}" presName="spaceRect" presStyleCnt="0"/>
      <dgm:spPr/>
    </dgm:pt>
    <dgm:pt modelId="{222A0B7E-FC6E-403D-859F-9CCCBFD1FFE7}" type="pres">
      <dgm:prSet presAssocID="{531A2909-58D6-458A-ACA4-4CCC6EBE438B}" presName="textRect" presStyleLbl="revTx" presStyleIdx="4" presStyleCnt="6">
        <dgm:presLayoutVars>
          <dgm:chMax val="1"/>
          <dgm:chPref val="1"/>
        </dgm:presLayoutVars>
      </dgm:prSet>
      <dgm:spPr/>
    </dgm:pt>
    <dgm:pt modelId="{A5B0E066-736D-42DE-B77A-DBCA6ECE6DB3}" type="pres">
      <dgm:prSet presAssocID="{E59EBDB3-7E02-42E1-AB37-D4C10C828B95}" presName="sibTrans" presStyleLbl="sibTrans2D1" presStyleIdx="0" presStyleCnt="0"/>
      <dgm:spPr/>
    </dgm:pt>
    <dgm:pt modelId="{18F5C2DB-F735-4288-9B44-02C42A006B6E}" type="pres">
      <dgm:prSet presAssocID="{4529EA00-B6F9-4C4E-A14F-68688183AA2A}" presName="compNode" presStyleCnt="0"/>
      <dgm:spPr/>
    </dgm:pt>
    <dgm:pt modelId="{0FF52020-EF7B-4975-959C-4956AD9A1180}" type="pres">
      <dgm:prSet presAssocID="{4529EA00-B6F9-4C4E-A14F-68688183AA2A}" presName="iconBgRect" presStyleLbl="bgShp" presStyleIdx="5" presStyleCnt="6"/>
      <dgm:spPr>
        <a:solidFill>
          <a:schemeClr val="accent6">
            <a:lumMod val="40000"/>
            <a:lumOff val="60000"/>
          </a:schemeClr>
        </a:solidFill>
      </dgm:spPr>
    </dgm:pt>
    <dgm:pt modelId="{78DAA116-4DAF-4295-ADB1-A710581B5435}" type="pres">
      <dgm:prSet presAssocID="{4529EA00-B6F9-4C4E-A14F-68688183AA2A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ometro"/>
        </a:ext>
      </dgm:extLst>
    </dgm:pt>
    <dgm:pt modelId="{75E0BBFD-E55C-4F0F-9AB9-9774A3C5E436}" type="pres">
      <dgm:prSet presAssocID="{4529EA00-B6F9-4C4E-A14F-68688183AA2A}" presName="spaceRect" presStyleCnt="0"/>
      <dgm:spPr/>
    </dgm:pt>
    <dgm:pt modelId="{387E75A8-4180-4D40-8013-439FF12C8FFB}" type="pres">
      <dgm:prSet presAssocID="{4529EA00-B6F9-4C4E-A14F-68688183AA2A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9C648811-D550-456E-98E6-CE57EB5CDB79}" srcId="{2287A49B-4469-4488-8E9E-EE409FC500E5}" destId="{4529EA00-B6F9-4C4E-A14F-68688183AA2A}" srcOrd="5" destOrd="0" parTransId="{06E9905A-D006-4EC7-89AA-6045AF57EAD6}" sibTransId="{08E60877-5456-4828-ADE2-B85C8E41767B}"/>
    <dgm:cxn modelId="{AF1B6642-1C84-4BBD-BFC6-1279C93030DA}" type="presOf" srcId="{531A2909-58D6-458A-ACA4-4CCC6EBE438B}" destId="{222A0B7E-FC6E-403D-859F-9CCCBFD1FFE7}" srcOrd="0" destOrd="0" presId="urn:microsoft.com/office/officeart/2018/2/layout/IconCircleList"/>
    <dgm:cxn modelId="{053E8248-3E08-4DB6-9372-F6D1BBDE742C}" srcId="{2287A49B-4469-4488-8E9E-EE409FC500E5}" destId="{1FE2F089-42A4-4A37-8CF5-2B2002A8B549}" srcOrd="2" destOrd="0" parTransId="{8B688EEE-A6AE-4DAC-944E-DAA3ED097B9E}" sibTransId="{E368EA24-598C-407A-A217-A4AA68063A65}"/>
    <dgm:cxn modelId="{24E99C5D-B637-4DA5-B303-274C8BD15D1A}" type="presOf" srcId="{7092E0A2-AE70-4EA8-BB6C-8ED7211A37C3}" destId="{ADE7ED55-4A11-4BA6-847E-E3E21CB73A52}" srcOrd="0" destOrd="0" presId="urn:microsoft.com/office/officeart/2018/2/layout/IconCircleList"/>
    <dgm:cxn modelId="{712BEE6D-0FDC-4650-A444-E062580A3F3F}" type="presOf" srcId="{E59EBDB3-7E02-42E1-AB37-D4C10C828B95}" destId="{A5B0E066-736D-42DE-B77A-DBCA6ECE6DB3}" srcOrd="0" destOrd="0" presId="urn:microsoft.com/office/officeart/2018/2/layout/IconCircleList"/>
    <dgm:cxn modelId="{1C3E936F-1AD8-458C-BF29-C9606F84FFAA}" srcId="{2287A49B-4469-4488-8E9E-EE409FC500E5}" destId="{531A2909-58D6-458A-ACA4-4CCC6EBE438B}" srcOrd="4" destOrd="0" parTransId="{2041AF4B-D10E-4189-93B0-9C0710B3EA25}" sibTransId="{E59EBDB3-7E02-42E1-AB37-D4C10C828B95}"/>
    <dgm:cxn modelId="{1D8ED172-2568-417B-B758-861E14E90813}" type="presOf" srcId="{79264B36-A7ED-479F-B5F9-21C7C038067F}" destId="{7399D1F4-47D0-4023-88AE-8288700C25B3}" srcOrd="0" destOrd="0" presId="urn:microsoft.com/office/officeart/2018/2/layout/IconCircleList"/>
    <dgm:cxn modelId="{D8BD4073-ACB2-491E-A721-C9F543B6C631}" type="presOf" srcId="{79FDE3FF-B84C-4345-A817-3D7D2A6FE640}" destId="{4547DA0A-8CBE-4969-8B5E-1AD3C96AC5D3}" srcOrd="0" destOrd="0" presId="urn:microsoft.com/office/officeart/2018/2/layout/IconCircleList"/>
    <dgm:cxn modelId="{A4037778-B3D2-411F-ADD3-E83A5B1D07F5}" type="presOf" srcId="{1FE2F089-42A4-4A37-8CF5-2B2002A8B549}" destId="{251D524E-5664-4E69-945A-5A5D08829DF4}" srcOrd="0" destOrd="0" presId="urn:microsoft.com/office/officeart/2018/2/layout/IconCircleList"/>
    <dgm:cxn modelId="{F576AE83-03A6-49D3-856A-89EF5326E2E8}" srcId="{2287A49B-4469-4488-8E9E-EE409FC500E5}" destId="{6438B5A6-342A-4134-B154-F86F9717E099}" srcOrd="0" destOrd="0" parTransId="{4E99D5EA-493D-47ED-820D-1EFB5793ABB3}" sibTransId="{79264B36-A7ED-479F-B5F9-21C7C038067F}"/>
    <dgm:cxn modelId="{FA0394B7-D5CB-4103-BDE8-2683FAC0EDE3}" type="presOf" srcId="{224524DA-458E-4D97-8258-29465AD89AE1}" destId="{3ABBA685-FE20-4B77-B509-3DCD555A4DAC}" srcOrd="0" destOrd="0" presId="urn:microsoft.com/office/officeart/2018/2/layout/IconCircleList"/>
    <dgm:cxn modelId="{5E3D15C0-C73B-412C-8C76-DC009FA73A83}" type="presOf" srcId="{5C6456F3-E9F5-4C58-8A75-B4A99C683E34}" destId="{96124768-860D-4CCE-B01D-DAD446CA31F8}" srcOrd="0" destOrd="0" presId="urn:microsoft.com/office/officeart/2018/2/layout/IconCircleList"/>
    <dgm:cxn modelId="{FD0597C6-F7BA-4118-BBC9-785F365A02B8}" srcId="{2287A49B-4469-4488-8E9E-EE409FC500E5}" destId="{7092E0A2-AE70-4EA8-BB6C-8ED7211A37C3}" srcOrd="1" destOrd="0" parTransId="{E1C50EDA-FC2F-472F-ADF1-D42D33A29D44}" sibTransId="{79FDE3FF-B84C-4345-A817-3D7D2A6FE640}"/>
    <dgm:cxn modelId="{9871EEE8-D859-4A38-977B-CB44D03D4AFB}" type="presOf" srcId="{2287A49B-4469-4488-8E9E-EE409FC500E5}" destId="{1EFF6606-4EAB-49DE-A281-4AE12A13B0C1}" srcOrd="0" destOrd="0" presId="urn:microsoft.com/office/officeart/2018/2/layout/IconCircleList"/>
    <dgm:cxn modelId="{120BC3EE-7F30-4BAA-9334-D6B1C995A5AC}" type="presOf" srcId="{6438B5A6-342A-4134-B154-F86F9717E099}" destId="{BC25306C-EE20-475A-9032-E1CF1ADB4879}" srcOrd="0" destOrd="0" presId="urn:microsoft.com/office/officeart/2018/2/layout/IconCircleList"/>
    <dgm:cxn modelId="{A1C91FF9-174E-4E98-AC18-221980DE013F}" srcId="{2287A49B-4469-4488-8E9E-EE409FC500E5}" destId="{224524DA-458E-4D97-8258-29465AD89AE1}" srcOrd="3" destOrd="0" parTransId="{7ECA3317-8E4D-4AB9-AB35-997466C6F6E6}" sibTransId="{5C6456F3-E9F5-4C58-8A75-B4A99C683E34}"/>
    <dgm:cxn modelId="{835C93FE-105E-4E99-BFA8-31C2017F4AD2}" type="presOf" srcId="{4529EA00-B6F9-4C4E-A14F-68688183AA2A}" destId="{387E75A8-4180-4D40-8013-439FF12C8FFB}" srcOrd="0" destOrd="0" presId="urn:microsoft.com/office/officeart/2018/2/layout/IconCircleList"/>
    <dgm:cxn modelId="{25FECFFF-6FD1-4699-B1FB-AC7EE437BA0F}" type="presOf" srcId="{E368EA24-598C-407A-A217-A4AA68063A65}" destId="{D9BFD516-8941-4A72-A420-7D327E22404D}" srcOrd="0" destOrd="0" presId="urn:microsoft.com/office/officeart/2018/2/layout/IconCircleList"/>
    <dgm:cxn modelId="{22DD26C2-0B92-4912-9465-BE2A6BC1C237}" type="presParOf" srcId="{1EFF6606-4EAB-49DE-A281-4AE12A13B0C1}" destId="{6331857E-C715-4539-A279-54876095196D}" srcOrd="0" destOrd="0" presId="urn:microsoft.com/office/officeart/2018/2/layout/IconCircleList"/>
    <dgm:cxn modelId="{953E82CF-2EC2-41E2-90D6-CB065D83712F}" type="presParOf" srcId="{6331857E-C715-4539-A279-54876095196D}" destId="{25974BD9-FA12-454F-88B0-C396A499F658}" srcOrd="0" destOrd="0" presId="urn:microsoft.com/office/officeart/2018/2/layout/IconCircleList"/>
    <dgm:cxn modelId="{1C84AC83-78C3-4BF0-BAF7-0FF734BE111F}" type="presParOf" srcId="{25974BD9-FA12-454F-88B0-C396A499F658}" destId="{81DC425E-142F-4050-ADE0-28712EF8D121}" srcOrd="0" destOrd="0" presId="urn:microsoft.com/office/officeart/2018/2/layout/IconCircleList"/>
    <dgm:cxn modelId="{3587588E-8BA3-47E3-8B85-51B7FBDD32AB}" type="presParOf" srcId="{25974BD9-FA12-454F-88B0-C396A499F658}" destId="{C3196ACB-12F2-41F4-834E-D76914F357F3}" srcOrd="1" destOrd="0" presId="urn:microsoft.com/office/officeart/2018/2/layout/IconCircleList"/>
    <dgm:cxn modelId="{8858AE13-2EDA-4FFE-8362-C935B9F5F91F}" type="presParOf" srcId="{25974BD9-FA12-454F-88B0-C396A499F658}" destId="{4A161EEF-372B-4292-B921-18C306C0F4BE}" srcOrd="2" destOrd="0" presId="urn:microsoft.com/office/officeart/2018/2/layout/IconCircleList"/>
    <dgm:cxn modelId="{FB63BD3C-3597-4FD7-96CF-2486E6E33657}" type="presParOf" srcId="{25974BD9-FA12-454F-88B0-C396A499F658}" destId="{BC25306C-EE20-475A-9032-E1CF1ADB4879}" srcOrd="3" destOrd="0" presId="urn:microsoft.com/office/officeart/2018/2/layout/IconCircleList"/>
    <dgm:cxn modelId="{ACF51DB2-BE42-4EAF-A7BF-BEAB8374CBC0}" type="presParOf" srcId="{6331857E-C715-4539-A279-54876095196D}" destId="{7399D1F4-47D0-4023-88AE-8288700C25B3}" srcOrd="1" destOrd="0" presId="urn:microsoft.com/office/officeart/2018/2/layout/IconCircleList"/>
    <dgm:cxn modelId="{B63E7E90-B9D4-4AF8-9574-CC1BC385E31D}" type="presParOf" srcId="{6331857E-C715-4539-A279-54876095196D}" destId="{12411E7B-2748-40B5-8257-4A8E25622DC7}" srcOrd="2" destOrd="0" presId="urn:microsoft.com/office/officeart/2018/2/layout/IconCircleList"/>
    <dgm:cxn modelId="{63BDEA3B-5B28-44F4-8E03-C8BBD71E4FDC}" type="presParOf" srcId="{12411E7B-2748-40B5-8257-4A8E25622DC7}" destId="{8998B55F-027D-4A6F-A16D-C76388372BFD}" srcOrd="0" destOrd="0" presId="urn:microsoft.com/office/officeart/2018/2/layout/IconCircleList"/>
    <dgm:cxn modelId="{0E516649-E252-4701-B3FC-155A8744735B}" type="presParOf" srcId="{12411E7B-2748-40B5-8257-4A8E25622DC7}" destId="{2876C733-13AC-4E25-AB0A-541F7C7494AC}" srcOrd="1" destOrd="0" presId="urn:microsoft.com/office/officeart/2018/2/layout/IconCircleList"/>
    <dgm:cxn modelId="{D976AD5F-42E7-41F1-AD28-666108E3792A}" type="presParOf" srcId="{12411E7B-2748-40B5-8257-4A8E25622DC7}" destId="{86913CCC-5057-4E6B-9D98-C380EF3B3903}" srcOrd="2" destOrd="0" presId="urn:microsoft.com/office/officeart/2018/2/layout/IconCircleList"/>
    <dgm:cxn modelId="{B23FCA1F-14E7-41D5-8E40-07EA73002BBA}" type="presParOf" srcId="{12411E7B-2748-40B5-8257-4A8E25622DC7}" destId="{ADE7ED55-4A11-4BA6-847E-E3E21CB73A52}" srcOrd="3" destOrd="0" presId="urn:microsoft.com/office/officeart/2018/2/layout/IconCircleList"/>
    <dgm:cxn modelId="{B7B30E24-D5E1-494C-8778-AAA2DA1B698C}" type="presParOf" srcId="{6331857E-C715-4539-A279-54876095196D}" destId="{4547DA0A-8CBE-4969-8B5E-1AD3C96AC5D3}" srcOrd="3" destOrd="0" presId="urn:microsoft.com/office/officeart/2018/2/layout/IconCircleList"/>
    <dgm:cxn modelId="{EEBD2C6F-7028-4DEE-AF10-48BC43F15A1F}" type="presParOf" srcId="{6331857E-C715-4539-A279-54876095196D}" destId="{7BBEA1D1-485A-43F6-8B28-93EED44337B5}" srcOrd="4" destOrd="0" presId="urn:microsoft.com/office/officeart/2018/2/layout/IconCircleList"/>
    <dgm:cxn modelId="{000586D2-8118-4EFC-91A7-2B32664D3382}" type="presParOf" srcId="{7BBEA1D1-485A-43F6-8B28-93EED44337B5}" destId="{AC893DC7-490D-40B0-8D1E-F42C650E867D}" srcOrd="0" destOrd="0" presId="urn:microsoft.com/office/officeart/2018/2/layout/IconCircleList"/>
    <dgm:cxn modelId="{70AA4E01-C849-45DD-83FD-DDA836856ABB}" type="presParOf" srcId="{7BBEA1D1-485A-43F6-8B28-93EED44337B5}" destId="{9295058D-B6AC-4D9E-B677-C963A2512E91}" srcOrd="1" destOrd="0" presId="urn:microsoft.com/office/officeart/2018/2/layout/IconCircleList"/>
    <dgm:cxn modelId="{1EEAB57E-D17E-4359-AC7C-349507BC60FC}" type="presParOf" srcId="{7BBEA1D1-485A-43F6-8B28-93EED44337B5}" destId="{879ADC18-33D3-4452-916B-8C3BFA4D69C6}" srcOrd="2" destOrd="0" presId="urn:microsoft.com/office/officeart/2018/2/layout/IconCircleList"/>
    <dgm:cxn modelId="{23312CFD-C325-4CB3-8DA9-E189DD1AA6D8}" type="presParOf" srcId="{7BBEA1D1-485A-43F6-8B28-93EED44337B5}" destId="{251D524E-5664-4E69-945A-5A5D08829DF4}" srcOrd="3" destOrd="0" presId="urn:microsoft.com/office/officeart/2018/2/layout/IconCircleList"/>
    <dgm:cxn modelId="{8B07CC0A-3E65-4007-A777-5C31964482DC}" type="presParOf" srcId="{6331857E-C715-4539-A279-54876095196D}" destId="{D9BFD516-8941-4A72-A420-7D327E22404D}" srcOrd="5" destOrd="0" presId="urn:microsoft.com/office/officeart/2018/2/layout/IconCircleList"/>
    <dgm:cxn modelId="{D01B5E9E-3C77-4FBF-A339-0B9CC0E632AA}" type="presParOf" srcId="{6331857E-C715-4539-A279-54876095196D}" destId="{1F62B871-CFD5-4904-B9CC-145503593C75}" srcOrd="6" destOrd="0" presId="urn:microsoft.com/office/officeart/2018/2/layout/IconCircleList"/>
    <dgm:cxn modelId="{150A316B-B537-4C0E-A3C9-5B4F3102777A}" type="presParOf" srcId="{1F62B871-CFD5-4904-B9CC-145503593C75}" destId="{0647E01C-CD50-45B4-960F-AF139865E113}" srcOrd="0" destOrd="0" presId="urn:microsoft.com/office/officeart/2018/2/layout/IconCircleList"/>
    <dgm:cxn modelId="{91011A9F-8F75-4AD8-AE21-A63F144F80CF}" type="presParOf" srcId="{1F62B871-CFD5-4904-B9CC-145503593C75}" destId="{EAEE3344-60A9-472A-A4F1-3F5C548994F8}" srcOrd="1" destOrd="0" presId="urn:microsoft.com/office/officeart/2018/2/layout/IconCircleList"/>
    <dgm:cxn modelId="{A9E32ECA-CFA1-48EE-9A00-E89DD5FC6CE8}" type="presParOf" srcId="{1F62B871-CFD5-4904-B9CC-145503593C75}" destId="{565D05AF-8787-4C43-8F01-EBE263954150}" srcOrd="2" destOrd="0" presId="urn:microsoft.com/office/officeart/2018/2/layout/IconCircleList"/>
    <dgm:cxn modelId="{CF541A46-280D-4FE1-9CD6-C5817FC08CA9}" type="presParOf" srcId="{1F62B871-CFD5-4904-B9CC-145503593C75}" destId="{3ABBA685-FE20-4B77-B509-3DCD555A4DAC}" srcOrd="3" destOrd="0" presId="urn:microsoft.com/office/officeart/2018/2/layout/IconCircleList"/>
    <dgm:cxn modelId="{FADF9DFA-8423-4141-A0DE-DD2495B95B74}" type="presParOf" srcId="{6331857E-C715-4539-A279-54876095196D}" destId="{96124768-860D-4CCE-B01D-DAD446CA31F8}" srcOrd="7" destOrd="0" presId="urn:microsoft.com/office/officeart/2018/2/layout/IconCircleList"/>
    <dgm:cxn modelId="{AFAFF299-798C-4272-AC80-F3083C251591}" type="presParOf" srcId="{6331857E-C715-4539-A279-54876095196D}" destId="{9625D5EA-37F5-4B34-8BED-3313FC32A003}" srcOrd="8" destOrd="0" presId="urn:microsoft.com/office/officeart/2018/2/layout/IconCircleList"/>
    <dgm:cxn modelId="{EB390F98-F5A4-4323-BD9F-AF4B439C5D68}" type="presParOf" srcId="{9625D5EA-37F5-4B34-8BED-3313FC32A003}" destId="{E2CA2C40-15C2-4E48-9E8A-CA570010FCA1}" srcOrd="0" destOrd="0" presId="urn:microsoft.com/office/officeart/2018/2/layout/IconCircleList"/>
    <dgm:cxn modelId="{352CDAFC-D6C7-4F7B-8B54-8BA826CB45D5}" type="presParOf" srcId="{9625D5EA-37F5-4B34-8BED-3313FC32A003}" destId="{7CAAE7BE-4CD3-4DEC-8E0E-020B7AFB62AD}" srcOrd="1" destOrd="0" presId="urn:microsoft.com/office/officeart/2018/2/layout/IconCircleList"/>
    <dgm:cxn modelId="{1CD5B3C1-D4FD-44BA-A0D1-DF59A396CB1E}" type="presParOf" srcId="{9625D5EA-37F5-4B34-8BED-3313FC32A003}" destId="{7847537E-82B1-482B-85B6-F19F27040F5E}" srcOrd="2" destOrd="0" presId="urn:microsoft.com/office/officeart/2018/2/layout/IconCircleList"/>
    <dgm:cxn modelId="{493ADEDF-54B5-4538-9E22-1EE882D3B764}" type="presParOf" srcId="{9625D5EA-37F5-4B34-8BED-3313FC32A003}" destId="{222A0B7E-FC6E-403D-859F-9CCCBFD1FFE7}" srcOrd="3" destOrd="0" presId="urn:microsoft.com/office/officeart/2018/2/layout/IconCircleList"/>
    <dgm:cxn modelId="{7C275761-BCA5-4A2D-8FF6-F8E08F62C9B4}" type="presParOf" srcId="{6331857E-C715-4539-A279-54876095196D}" destId="{A5B0E066-736D-42DE-B77A-DBCA6ECE6DB3}" srcOrd="9" destOrd="0" presId="urn:microsoft.com/office/officeart/2018/2/layout/IconCircleList"/>
    <dgm:cxn modelId="{0E15ADEE-747F-4EB1-9DBF-F20DF0FD353B}" type="presParOf" srcId="{6331857E-C715-4539-A279-54876095196D}" destId="{18F5C2DB-F735-4288-9B44-02C42A006B6E}" srcOrd="10" destOrd="0" presId="urn:microsoft.com/office/officeart/2018/2/layout/IconCircleList"/>
    <dgm:cxn modelId="{4CCDE85B-92BD-4982-A952-7B9F0AE15AE1}" type="presParOf" srcId="{18F5C2DB-F735-4288-9B44-02C42A006B6E}" destId="{0FF52020-EF7B-4975-959C-4956AD9A1180}" srcOrd="0" destOrd="0" presId="urn:microsoft.com/office/officeart/2018/2/layout/IconCircleList"/>
    <dgm:cxn modelId="{5AB8DF71-ADF7-4D4C-93B9-DA216E1A0862}" type="presParOf" srcId="{18F5C2DB-F735-4288-9B44-02C42A006B6E}" destId="{78DAA116-4DAF-4295-ADB1-A710581B5435}" srcOrd="1" destOrd="0" presId="urn:microsoft.com/office/officeart/2018/2/layout/IconCircleList"/>
    <dgm:cxn modelId="{C96ED421-1483-4C9A-A40C-22408D684ECF}" type="presParOf" srcId="{18F5C2DB-F735-4288-9B44-02C42A006B6E}" destId="{75E0BBFD-E55C-4F0F-9AB9-9774A3C5E436}" srcOrd="2" destOrd="0" presId="urn:microsoft.com/office/officeart/2018/2/layout/IconCircleList"/>
    <dgm:cxn modelId="{C3C05DBA-6BAF-4081-B282-6DFB0F94A54A}" type="presParOf" srcId="{18F5C2DB-F735-4288-9B44-02C42A006B6E}" destId="{387E75A8-4180-4D40-8013-439FF12C8FF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2608BE-3100-45D0-95C0-26E5BF45E36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FCB27B35-61CA-4652-BD67-72E6569A4CB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it-IT" sz="1200" b="1" dirty="0" err="1"/>
            <a:t>Role</a:t>
          </a:r>
          <a:r>
            <a:rPr lang="it-IT" sz="1200" b="1" dirty="0"/>
            <a:t> </a:t>
          </a:r>
          <a:r>
            <a:rPr lang="it-IT" sz="1200" b="1" dirty="0" err="1"/>
            <a:t>prompting</a:t>
          </a:r>
          <a:r>
            <a:rPr lang="it-IT" sz="1200" b="1" dirty="0"/>
            <a:t>:</a:t>
          </a:r>
        </a:p>
        <a:p>
          <a:pPr>
            <a:lnSpc>
              <a:spcPct val="100000"/>
            </a:lnSpc>
          </a:pPr>
          <a:r>
            <a:rPr lang="it-IT" sz="1200" dirty="0"/>
            <a:t> Il modello assume il ruolo di AI-</a:t>
          </a:r>
          <a:r>
            <a:rPr lang="it-IT" sz="1200" dirty="0" err="1"/>
            <a:t>bias</a:t>
          </a:r>
          <a:r>
            <a:rPr lang="it-IT" sz="1200" dirty="0"/>
            <a:t> auditor con istruzioni chiare nel messaggio system.</a:t>
          </a:r>
          <a:endParaRPr lang="en-US" sz="1200" dirty="0"/>
        </a:p>
      </dgm:t>
    </dgm:pt>
    <dgm:pt modelId="{84E52137-ECD5-437B-9F73-2F3193A49F06}" type="parTrans" cxnId="{CEBFF354-F828-4CC6-B93D-07A3FDF7E4D5}">
      <dgm:prSet/>
      <dgm:spPr/>
      <dgm:t>
        <a:bodyPr/>
        <a:lstStyle/>
        <a:p>
          <a:endParaRPr lang="en-US"/>
        </a:p>
      </dgm:t>
    </dgm:pt>
    <dgm:pt modelId="{22E57363-A9F8-48CA-B044-DAAA4F4687DE}" type="sibTrans" cxnId="{CEBFF354-F828-4CC6-B93D-07A3FDF7E4D5}">
      <dgm:prSet/>
      <dgm:spPr/>
      <dgm:t>
        <a:bodyPr/>
        <a:lstStyle/>
        <a:p>
          <a:endParaRPr lang="en-US"/>
        </a:p>
      </dgm:t>
    </dgm:pt>
    <dgm:pt modelId="{204423B6-3C0B-4163-96ED-6CAF21DF67D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it-IT" sz="1200" b="1" dirty="0"/>
            <a:t>Istruzioni strutturate:</a:t>
          </a:r>
        </a:p>
        <a:p>
          <a:pPr>
            <a:lnSpc>
              <a:spcPct val="100000"/>
            </a:lnSpc>
          </a:pPr>
          <a:r>
            <a:rPr lang="it-IT" sz="1200" dirty="0"/>
            <a:t>Prompt suddiviso in sezioni obbligatorie numerate, ciascuna con vincoli specifici.</a:t>
          </a:r>
          <a:endParaRPr lang="en-US" sz="1200" dirty="0"/>
        </a:p>
      </dgm:t>
    </dgm:pt>
    <dgm:pt modelId="{5AFA4524-4592-4290-A821-954C4D79E85F}" type="parTrans" cxnId="{BD09C9D7-D1CF-44E6-B1BB-704B792A6BAB}">
      <dgm:prSet/>
      <dgm:spPr/>
      <dgm:t>
        <a:bodyPr/>
        <a:lstStyle/>
        <a:p>
          <a:endParaRPr lang="en-US"/>
        </a:p>
      </dgm:t>
    </dgm:pt>
    <dgm:pt modelId="{7E7494F0-89CB-438B-821F-9BBC9DB54547}" type="sibTrans" cxnId="{BD09C9D7-D1CF-44E6-B1BB-704B792A6BAB}">
      <dgm:prSet/>
      <dgm:spPr/>
      <dgm:t>
        <a:bodyPr/>
        <a:lstStyle/>
        <a:p>
          <a:endParaRPr lang="en-US"/>
        </a:p>
      </dgm:t>
    </dgm:pt>
    <dgm:pt modelId="{C23012F9-29BE-4629-8EA9-19CA1A18433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it-IT" sz="1200" b="1" dirty="0"/>
            <a:t>Output controllato (</a:t>
          </a:r>
          <a:r>
            <a:rPr lang="it-IT" sz="1200" b="1" dirty="0" err="1"/>
            <a:t>Markdown</a:t>
          </a:r>
          <a:r>
            <a:rPr lang="it-IT" sz="1200" b="1" dirty="0"/>
            <a:t> + JSON): </a:t>
          </a:r>
          <a:r>
            <a:rPr lang="it-IT" sz="1200" dirty="0"/>
            <a:t>Richiesta esplicita di formattazione in </a:t>
          </a:r>
          <a:r>
            <a:rPr lang="it-IT" sz="1200" dirty="0" err="1"/>
            <a:t>Markdown</a:t>
          </a:r>
          <a:r>
            <a:rPr lang="it-IT" sz="1200" dirty="0"/>
            <a:t> e inclusione di dati JSON preformattati.</a:t>
          </a:r>
          <a:endParaRPr lang="en-US" sz="1200" dirty="0"/>
        </a:p>
      </dgm:t>
    </dgm:pt>
    <dgm:pt modelId="{109BE5FE-EA5A-4DB1-9379-AAB05AD76111}" type="parTrans" cxnId="{BB026AB7-3DB6-46BD-A291-C6C39D027AFE}">
      <dgm:prSet/>
      <dgm:spPr/>
      <dgm:t>
        <a:bodyPr/>
        <a:lstStyle/>
        <a:p>
          <a:endParaRPr lang="en-US"/>
        </a:p>
      </dgm:t>
    </dgm:pt>
    <dgm:pt modelId="{9FC6AF12-2B86-45E8-B6F5-11D0E0198E8F}" type="sibTrans" cxnId="{BB026AB7-3DB6-46BD-A291-C6C39D027AFE}">
      <dgm:prSet/>
      <dgm:spPr/>
      <dgm:t>
        <a:bodyPr/>
        <a:lstStyle/>
        <a:p>
          <a:endParaRPr lang="en-US"/>
        </a:p>
      </dgm:t>
    </dgm:pt>
    <dgm:pt modelId="{A4E62C37-03B6-4707-A390-48460E0CA5D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it-IT" sz="1200" b="1" dirty="0"/>
            <a:t>Zero-shot </a:t>
          </a:r>
          <a:r>
            <a:rPr lang="it-IT" sz="1200" b="1" dirty="0" err="1"/>
            <a:t>prompting</a:t>
          </a:r>
          <a:r>
            <a:rPr lang="it-IT" sz="1200" b="1" dirty="0"/>
            <a:t>: </a:t>
          </a:r>
          <a:r>
            <a:rPr lang="it-IT" sz="1200" dirty="0"/>
            <a:t>Nessun esempio fornito, solo specifiche testuali.</a:t>
          </a:r>
          <a:endParaRPr lang="en-US" sz="1200" dirty="0"/>
        </a:p>
      </dgm:t>
    </dgm:pt>
    <dgm:pt modelId="{4A5DB2E4-CC0D-4180-9259-0862204E25F0}" type="parTrans" cxnId="{FF2CD782-7451-48B7-A040-8F4391B1D6FA}">
      <dgm:prSet/>
      <dgm:spPr/>
      <dgm:t>
        <a:bodyPr/>
        <a:lstStyle/>
        <a:p>
          <a:endParaRPr lang="en-US"/>
        </a:p>
      </dgm:t>
    </dgm:pt>
    <dgm:pt modelId="{AF792078-B647-476D-8495-2838A2940223}" type="sibTrans" cxnId="{FF2CD782-7451-48B7-A040-8F4391B1D6FA}">
      <dgm:prSet/>
      <dgm:spPr/>
      <dgm:t>
        <a:bodyPr/>
        <a:lstStyle/>
        <a:p>
          <a:endParaRPr lang="en-US"/>
        </a:p>
      </dgm:t>
    </dgm:pt>
    <dgm:pt modelId="{3567F82E-369C-477E-AA22-C7990930582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it-IT" sz="1200" b="1" dirty="0"/>
            <a:t>Contesto delimitato:</a:t>
          </a:r>
        </a:p>
        <a:p>
          <a:pPr>
            <a:lnSpc>
              <a:spcPct val="100000"/>
            </a:lnSpc>
          </a:pPr>
          <a:r>
            <a:rPr lang="it-IT" sz="1200" dirty="0"/>
            <a:t>I blocchi (A, B, C) sono chiaramente separati e annotati nel prompt.</a:t>
          </a:r>
          <a:endParaRPr lang="en-US" sz="1200" dirty="0"/>
        </a:p>
      </dgm:t>
    </dgm:pt>
    <dgm:pt modelId="{00727684-AAD2-4356-BF30-07A2D46BAC16}" type="parTrans" cxnId="{D6C18F20-2E28-4E75-A2D8-C3BB8CF3A195}">
      <dgm:prSet/>
      <dgm:spPr/>
      <dgm:t>
        <a:bodyPr/>
        <a:lstStyle/>
        <a:p>
          <a:endParaRPr lang="en-US"/>
        </a:p>
      </dgm:t>
    </dgm:pt>
    <dgm:pt modelId="{EC8EED0F-8311-460B-B3F1-7D467F524B10}" type="sibTrans" cxnId="{D6C18F20-2E28-4E75-A2D8-C3BB8CF3A195}">
      <dgm:prSet/>
      <dgm:spPr/>
      <dgm:t>
        <a:bodyPr/>
        <a:lstStyle/>
        <a:p>
          <a:endParaRPr lang="en-US"/>
        </a:p>
      </dgm:t>
    </dgm:pt>
    <dgm:pt modelId="{4DC1AE5C-7F7D-4233-9A3C-D4F2CB52B31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it-IT" sz="1200" b="1" dirty="0"/>
            <a:t>Controllo sul </a:t>
          </a:r>
          <a:r>
            <a:rPr lang="it-IT" sz="1200" b="1" dirty="0" err="1"/>
            <a:t>decoding</a:t>
          </a:r>
          <a:r>
            <a:rPr lang="it-IT" sz="1200" b="1" dirty="0"/>
            <a:t>: </a:t>
          </a:r>
          <a:r>
            <a:rPr lang="it-IT" sz="1200" dirty="0"/>
            <a:t>temperature = 0.25 per ridurre la variabilità e massimizzare la coerenza.</a:t>
          </a:r>
          <a:endParaRPr lang="en-US" sz="1200" dirty="0"/>
        </a:p>
      </dgm:t>
    </dgm:pt>
    <dgm:pt modelId="{940EDFAB-064C-4336-9AE2-A600A873EB5F}" type="parTrans" cxnId="{66274B81-C57C-4D4E-894F-FBEAB5227C6E}">
      <dgm:prSet/>
      <dgm:spPr/>
      <dgm:t>
        <a:bodyPr/>
        <a:lstStyle/>
        <a:p>
          <a:endParaRPr lang="en-US"/>
        </a:p>
      </dgm:t>
    </dgm:pt>
    <dgm:pt modelId="{DAD2E7C7-EB42-452D-B820-9629A35D05E5}" type="sibTrans" cxnId="{66274B81-C57C-4D4E-894F-FBEAB5227C6E}">
      <dgm:prSet/>
      <dgm:spPr/>
      <dgm:t>
        <a:bodyPr/>
        <a:lstStyle/>
        <a:p>
          <a:endParaRPr lang="en-US"/>
        </a:p>
      </dgm:t>
    </dgm:pt>
    <dgm:pt modelId="{1A0934A0-06D3-481C-9399-62E82EFD2D7F}" type="pres">
      <dgm:prSet presAssocID="{3A2608BE-3100-45D0-95C0-26E5BF45E361}" presName="root" presStyleCnt="0">
        <dgm:presLayoutVars>
          <dgm:dir/>
          <dgm:resizeHandles val="exact"/>
        </dgm:presLayoutVars>
      </dgm:prSet>
      <dgm:spPr/>
    </dgm:pt>
    <dgm:pt modelId="{5D95FD04-B7E4-465E-A6D7-C6A740F6B9F9}" type="pres">
      <dgm:prSet presAssocID="{FCB27B35-61CA-4652-BD67-72E6569A4CB0}" presName="compNode" presStyleCnt="0"/>
      <dgm:spPr/>
    </dgm:pt>
    <dgm:pt modelId="{94CCB4F4-AF12-49DC-9619-96C32E4B9159}" type="pres">
      <dgm:prSet presAssocID="{FCB27B35-61CA-4652-BD67-72E6569A4CB0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B4722A84-DA78-4BC5-8165-FBC75B1A05D9}" type="pres">
      <dgm:prSet presAssocID="{FCB27B35-61CA-4652-BD67-72E6569A4CB0}" presName="spaceRect" presStyleCnt="0"/>
      <dgm:spPr/>
    </dgm:pt>
    <dgm:pt modelId="{4BE2C57D-7B0D-44B0-A5BE-4DE644C15A79}" type="pres">
      <dgm:prSet presAssocID="{FCB27B35-61CA-4652-BD67-72E6569A4CB0}" presName="textRect" presStyleLbl="revTx" presStyleIdx="0" presStyleCnt="6">
        <dgm:presLayoutVars>
          <dgm:chMax val="1"/>
          <dgm:chPref val="1"/>
        </dgm:presLayoutVars>
      </dgm:prSet>
      <dgm:spPr/>
    </dgm:pt>
    <dgm:pt modelId="{CEA856D3-8B60-4D15-A064-765B12A7A713}" type="pres">
      <dgm:prSet presAssocID="{22E57363-A9F8-48CA-B044-DAAA4F4687DE}" presName="sibTrans" presStyleCnt="0"/>
      <dgm:spPr/>
    </dgm:pt>
    <dgm:pt modelId="{51631289-E3CB-47E0-AD21-069463FC35F0}" type="pres">
      <dgm:prSet presAssocID="{204423B6-3C0B-4163-96ED-6CAF21DF67DB}" presName="compNode" presStyleCnt="0"/>
      <dgm:spPr/>
    </dgm:pt>
    <dgm:pt modelId="{59077ED3-CCE8-4B27-BB25-C54327EFF15E}" type="pres">
      <dgm:prSet presAssocID="{204423B6-3C0B-4163-96ED-6CAF21DF67D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ula"/>
        </a:ext>
      </dgm:extLst>
    </dgm:pt>
    <dgm:pt modelId="{5F9D36E6-6F7E-4352-A364-3EFA3004669F}" type="pres">
      <dgm:prSet presAssocID="{204423B6-3C0B-4163-96ED-6CAF21DF67DB}" presName="spaceRect" presStyleCnt="0"/>
      <dgm:spPr/>
    </dgm:pt>
    <dgm:pt modelId="{E52516F6-D61C-44F8-9830-5D4AABBA9A05}" type="pres">
      <dgm:prSet presAssocID="{204423B6-3C0B-4163-96ED-6CAF21DF67DB}" presName="textRect" presStyleLbl="revTx" presStyleIdx="1" presStyleCnt="6">
        <dgm:presLayoutVars>
          <dgm:chMax val="1"/>
          <dgm:chPref val="1"/>
        </dgm:presLayoutVars>
      </dgm:prSet>
      <dgm:spPr/>
    </dgm:pt>
    <dgm:pt modelId="{E7635F89-6F30-4506-B16E-C0471DD10F45}" type="pres">
      <dgm:prSet presAssocID="{7E7494F0-89CB-438B-821F-9BBC9DB54547}" presName="sibTrans" presStyleCnt="0"/>
      <dgm:spPr/>
    </dgm:pt>
    <dgm:pt modelId="{BB6BDFA5-D405-48E8-B57C-E8AA669154DF}" type="pres">
      <dgm:prSet presAssocID="{C23012F9-29BE-4629-8EA9-19CA1A18433A}" presName="compNode" presStyleCnt="0"/>
      <dgm:spPr/>
    </dgm:pt>
    <dgm:pt modelId="{AFC96CC8-4522-4A75-AF41-092D35091CBB}" type="pres">
      <dgm:prSet presAssocID="{C23012F9-29BE-4629-8EA9-19CA1A18433A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atore"/>
        </a:ext>
      </dgm:extLst>
    </dgm:pt>
    <dgm:pt modelId="{BEA3D31E-8D30-4FE3-8DE9-B0FB2CB4CC0F}" type="pres">
      <dgm:prSet presAssocID="{C23012F9-29BE-4629-8EA9-19CA1A18433A}" presName="spaceRect" presStyleCnt="0"/>
      <dgm:spPr/>
    </dgm:pt>
    <dgm:pt modelId="{9A1323F9-A455-4E49-AC1E-626554DEAFA4}" type="pres">
      <dgm:prSet presAssocID="{C23012F9-29BE-4629-8EA9-19CA1A18433A}" presName="textRect" presStyleLbl="revTx" presStyleIdx="2" presStyleCnt="6">
        <dgm:presLayoutVars>
          <dgm:chMax val="1"/>
          <dgm:chPref val="1"/>
        </dgm:presLayoutVars>
      </dgm:prSet>
      <dgm:spPr/>
    </dgm:pt>
    <dgm:pt modelId="{408E8E75-0B2D-4EDF-AC3B-1406960D5C30}" type="pres">
      <dgm:prSet presAssocID="{9FC6AF12-2B86-45E8-B6F5-11D0E0198E8F}" presName="sibTrans" presStyleCnt="0"/>
      <dgm:spPr/>
    </dgm:pt>
    <dgm:pt modelId="{21F03735-7C86-4284-BF5B-271C54E90CFD}" type="pres">
      <dgm:prSet presAssocID="{A4E62C37-03B6-4707-A390-48460E0CA5D6}" presName="compNode" presStyleCnt="0"/>
      <dgm:spPr/>
    </dgm:pt>
    <dgm:pt modelId="{8A4AC1D3-E0B4-4439-98F3-CE050AF36BE5}" type="pres">
      <dgm:prSet presAssocID="{A4E62C37-03B6-4707-A390-48460E0CA5D6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agramma di flusso"/>
        </a:ext>
      </dgm:extLst>
    </dgm:pt>
    <dgm:pt modelId="{B3DCEEB5-58C7-4DB2-960F-A5B7E6B03C04}" type="pres">
      <dgm:prSet presAssocID="{A4E62C37-03B6-4707-A390-48460E0CA5D6}" presName="spaceRect" presStyleCnt="0"/>
      <dgm:spPr/>
    </dgm:pt>
    <dgm:pt modelId="{1FC87ECF-F6F4-46F2-9105-1514C86F161C}" type="pres">
      <dgm:prSet presAssocID="{A4E62C37-03B6-4707-A390-48460E0CA5D6}" presName="textRect" presStyleLbl="revTx" presStyleIdx="3" presStyleCnt="6">
        <dgm:presLayoutVars>
          <dgm:chMax val="1"/>
          <dgm:chPref val="1"/>
        </dgm:presLayoutVars>
      </dgm:prSet>
      <dgm:spPr/>
    </dgm:pt>
    <dgm:pt modelId="{01DD5839-0933-4F4A-A9A3-0FB2A76ACDF7}" type="pres">
      <dgm:prSet presAssocID="{AF792078-B647-476D-8495-2838A2940223}" presName="sibTrans" presStyleCnt="0"/>
      <dgm:spPr/>
    </dgm:pt>
    <dgm:pt modelId="{709A9114-57C2-4C0F-BF47-CE808F512AD1}" type="pres">
      <dgm:prSet presAssocID="{3567F82E-369C-477E-AA22-C79909305829}" presName="compNode" presStyleCnt="0"/>
      <dgm:spPr/>
    </dgm:pt>
    <dgm:pt modelId="{CF518104-AF75-43D6-8DAC-8613F664E1C6}" type="pres">
      <dgm:prSet presAssocID="{3567F82E-369C-477E-AA22-C79909305829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ro"/>
        </a:ext>
      </dgm:extLst>
    </dgm:pt>
    <dgm:pt modelId="{977B0787-DEE7-483D-9028-13E09F7C66FC}" type="pres">
      <dgm:prSet presAssocID="{3567F82E-369C-477E-AA22-C79909305829}" presName="spaceRect" presStyleCnt="0"/>
      <dgm:spPr/>
    </dgm:pt>
    <dgm:pt modelId="{B84B96C7-5FBC-4207-851E-931B9277359A}" type="pres">
      <dgm:prSet presAssocID="{3567F82E-369C-477E-AA22-C79909305829}" presName="textRect" presStyleLbl="revTx" presStyleIdx="4" presStyleCnt="6">
        <dgm:presLayoutVars>
          <dgm:chMax val="1"/>
          <dgm:chPref val="1"/>
        </dgm:presLayoutVars>
      </dgm:prSet>
      <dgm:spPr/>
    </dgm:pt>
    <dgm:pt modelId="{64F00510-789E-45B3-AC14-D0A89ABA6F4A}" type="pres">
      <dgm:prSet presAssocID="{EC8EED0F-8311-460B-B3F1-7D467F524B10}" presName="sibTrans" presStyleCnt="0"/>
      <dgm:spPr/>
    </dgm:pt>
    <dgm:pt modelId="{3717BC6B-3FEF-42C6-BE06-527886B07D7F}" type="pres">
      <dgm:prSet presAssocID="{4DC1AE5C-7F7D-4233-9A3C-D4F2CB52B31C}" presName="compNode" presStyleCnt="0"/>
      <dgm:spPr/>
    </dgm:pt>
    <dgm:pt modelId="{AC7D2C69-B243-4B6E-9B45-04A987BFCC47}" type="pres">
      <dgm:prSet presAssocID="{4DC1AE5C-7F7D-4233-9A3C-D4F2CB52B31C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ienziato"/>
        </a:ext>
      </dgm:extLst>
    </dgm:pt>
    <dgm:pt modelId="{EAE23D11-6A55-42ED-B03F-6B8F618181CA}" type="pres">
      <dgm:prSet presAssocID="{4DC1AE5C-7F7D-4233-9A3C-D4F2CB52B31C}" presName="spaceRect" presStyleCnt="0"/>
      <dgm:spPr/>
    </dgm:pt>
    <dgm:pt modelId="{F9EF1ED5-43BF-4037-BFBE-A2DD75D51C41}" type="pres">
      <dgm:prSet presAssocID="{4DC1AE5C-7F7D-4233-9A3C-D4F2CB52B31C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D6C18F20-2E28-4E75-A2D8-C3BB8CF3A195}" srcId="{3A2608BE-3100-45D0-95C0-26E5BF45E361}" destId="{3567F82E-369C-477E-AA22-C79909305829}" srcOrd="4" destOrd="0" parTransId="{00727684-AAD2-4356-BF30-07A2D46BAC16}" sibTransId="{EC8EED0F-8311-460B-B3F1-7D467F524B10}"/>
    <dgm:cxn modelId="{CEBFF354-F828-4CC6-B93D-07A3FDF7E4D5}" srcId="{3A2608BE-3100-45D0-95C0-26E5BF45E361}" destId="{FCB27B35-61CA-4652-BD67-72E6569A4CB0}" srcOrd="0" destOrd="0" parTransId="{84E52137-ECD5-437B-9F73-2F3193A49F06}" sibTransId="{22E57363-A9F8-48CA-B044-DAAA4F4687DE}"/>
    <dgm:cxn modelId="{C5F07560-BE83-44F6-8F6E-4FF66D8444BC}" type="presOf" srcId="{4DC1AE5C-7F7D-4233-9A3C-D4F2CB52B31C}" destId="{F9EF1ED5-43BF-4037-BFBE-A2DD75D51C41}" srcOrd="0" destOrd="0" presId="urn:microsoft.com/office/officeart/2018/2/layout/IconLabelList"/>
    <dgm:cxn modelId="{0A6E6E70-393F-4923-AF7C-58498F955BD0}" type="presOf" srcId="{3567F82E-369C-477E-AA22-C79909305829}" destId="{B84B96C7-5FBC-4207-851E-931B9277359A}" srcOrd="0" destOrd="0" presId="urn:microsoft.com/office/officeart/2018/2/layout/IconLabelList"/>
    <dgm:cxn modelId="{66274B81-C57C-4D4E-894F-FBEAB5227C6E}" srcId="{3A2608BE-3100-45D0-95C0-26E5BF45E361}" destId="{4DC1AE5C-7F7D-4233-9A3C-D4F2CB52B31C}" srcOrd="5" destOrd="0" parTransId="{940EDFAB-064C-4336-9AE2-A600A873EB5F}" sibTransId="{DAD2E7C7-EB42-452D-B820-9629A35D05E5}"/>
    <dgm:cxn modelId="{FF2CD782-7451-48B7-A040-8F4391B1D6FA}" srcId="{3A2608BE-3100-45D0-95C0-26E5BF45E361}" destId="{A4E62C37-03B6-4707-A390-48460E0CA5D6}" srcOrd="3" destOrd="0" parTransId="{4A5DB2E4-CC0D-4180-9259-0862204E25F0}" sibTransId="{AF792078-B647-476D-8495-2838A2940223}"/>
    <dgm:cxn modelId="{7AAA0891-AF6C-429B-8A6A-4437A4A0B4BC}" type="presOf" srcId="{3A2608BE-3100-45D0-95C0-26E5BF45E361}" destId="{1A0934A0-06D3-481C-9399-62E82EFD2D7F}" srcOrd="0" destOrd="0" presId="urn:microsoft.com/office/officeart/2018/2/layout/IconLabelList"/>
    <dgm:cxn modelId="{4A57B7A8-070B-4DD3-8BD6-5EB7E8AFB308}" type="presOf" srcId="{FCB27B35-61CA-4652-BD67-72E6569A4CB0}" destId="{4BE2C57D-7B0D-44B0-A5BE-4DE644C15A79}" srcOrd="0" destOrd="0" presId="urn:microsoft.com/office/officeart/2018/2/layout/IconLabelList"/>
    <dgm:cxn modelId="{BB026AB7-3DB6-46BD-A291-C6C39D027AFE}" srcId="{3A2608BE-3100-45D0-95C0-26E5BF45E361}" destId="{C23012F9-29BE-4629-8EA9-19CA1A18433A}" srcOrd="2" destOrd="0" parTransId="{109BE5FE-EA5A-4DB1-9379-AAB05AD76111}" sibTransId="{9FC6AF12-2B86-45E8-B6F5-11D0E0198E8F}"/>
    <dgm:cxn modelId="{0D450CBA-D2AD-475F-8531-53A7A76ADFCA}" type="presOf" srcId="{C23012F9-29BE-4629-8EA9-19CA1A18433A}" destId="{9A1323F9-A455-4E49-AC1E-626554DEAFA4}" srcOrd="0" destOrd="0" presId="urn:microsoft.com/office/officeart/2018/2/layout/IconLabelList"/>
    <dgm:cxn modelId="{D7A2ADBB-D8F1-4944-AF7D-D0B733A31B10}" type="presOf" srcId="{204423B6-3C0B-4163-96ED-6CAF21DF67DB}" destId="{E52516F6-D61C-44F8-9830-5D4AABBA9A05}" srcOrd="0" destOrd="0" presId="urn:microsoft.com/office/officeart/2018/2/layout/IconLabelList"/>
    <dgm:cxn modelId="{8D9CF5C8-4257-4921-9D2B-27C0483ECF1B}" type="presOf" srcId="{A4E62C37-03B6-4707-A390-48460E0CA5D6}" destId="{1FC87ECF-F6F4-46F2-9105-1514C86F161C}" srcOrd="0" destOrd="0" presId="urn:microsoft.com/office/officeart/2018/2/layout/IconLabelList"/>
    <dgm:cxn modelId="{BD09C9D7-D1CF-44E6-B1BB-704B792A6BAB}" srcId="{3A2608BE-3100-45D0-95C0-26E5BF45E361}" destId="{204423B6-3C0B-4163-96ED-6CAF21DF67DB}" srcOrd="1" destOrd="0" parTransId="{5AFA4524-4592-4290-A821-954C4D79E85F}" sibTransId="{7E7494F0-89CB-438B-821F-9BBC9DB54547}"/>
    <dgm:cxn modelId="{5D5BB4B7-04B6-401F-A134-CB3D13C51F38}" type="presParOf" srcId="{1A0934A0-06D3-481C-9399-62E82EFD2D7F}" destId="{5D95FD04-B7E4-465E-A6D7-C6A740F6B9F9}" srcOrd="0" destOrd="0" presId="urn:microsoft.com/office/officeart/2018/2/layout/IconLabelList"/>
    <dgm:cxn modelId="{2882C5E2-DD1A-4B37-AA56-BC2114DB59CD}" type="presParOf" srcId="{5D95FD04-B7E4-465E-A6D7-C6A740F6B9F9}" destId="{94CCB4F4-AF12-49DC-9619-96C32E4B9159}" srcOrd="0" destOrd="0" presId="urn:microsoft.com/office/officeart/2018/2/layout/IconLabelList"/>
    <dgm:cxn modelId="{22FE4646-AA8B-4C71-ABCE-7434A10BA2A9}" type="presParOf" srcId="{5D95FD04-B7E4-465E-A6D7-C6A740F6B9F9}" destId="{B4722A84-DA78-4BC5-8165-FBC75B1A05D9}" srcOrd="1" destOrd="0" presId="urn:microsoft.com/office/officeart/2018/2/layout/IconLabelList"/>
    <dgm:cxn modelId="{67EE8C7E-580B-49D6-B212-098B974D54D4}" type="presParOf" srcId="{5D95FD04-B7E4-465E-A6D7-C6A740F6B9F9}" destId="{4BE2C57D-7B0D-44B0-A5BE-4DE644C15A79}" srcOrd="2" destOrd="0" presId="urn:microsoft.com/office/officeart/2018/2/layout/IconLabelList"/>
    <dgm:cxn modelId="{4C7E56B5-5BD3-4F74-B724-4FF8614454D6}" type="presParOf" srcId="{1A0934A0-06D3-481C-9399-62E82EFD2D7F}" destId="{CEA856D3-8B60-4D15-A064-765B12A7A713}" srcOrd="1" destOrd="0" presId="urn:microsoft.com/office/officeart/2018/2/layout/IconLabelList"/>
    <dgm:cxn modelId="{A6C24364-F3FC-4A77-9A39-41C1D8C4C461}" type="presParOf" srcId="{1A0934A0-06D3-481C-9399-62E82EFD2D7F}" destId="{51631289-E3CB-47E0-AD21-069463FC35F0}" srcOrd="2" destOrd="0" presId="urn:microsoft.com/office/officeart/2018/2/layout/IconLabelList"/>
    <dgm:cxn modelId="{C1D57C6B-8301-4318-ADD4-7BBE7837EF20}" type="presParOf" srcId="{51631289-E3CB-47E0-AD21-069463FC35F0}" destId="{59077ED3-CCE8-4B27-BB25-C54327EFF15E}" srcOrd="0" destOrd="0" presId="urn:microsoft.com/office/officeart/2018/2/layout/IconLabelList"/>
    <dgm:cxn modelId="{97175468-42D7-44ED-A38A-72346CCC458E}" type="presParOf" srcId="{51631289-E3CB-47E0-AD21-069463FC35F0}" destId="{5F9D36E6-6F7E-4352-A364-3EFA3004669F}" srcOrd="1" destOrd="0" presId="urn:microsoft.com/office/officeart/2018/2/layout/IconLabelList"/>
    <dgm:cxn modelId="{BBC0614A-A305-45D6-BE0C-46CD7FF1C4FA}" type="presParOf" srcId="{51631289-E3CB-47E0-AD21-069463FC35F0}" destId="{E52516F6-D61C-44F8-9830-5D4AABBA9A05}" srcOrd="2" destOrd="0" presId="urn:microsoft.com/office/officeart/2018/2/layout/IconLabelList"/>
    <dgm:cxn modelId="{0BB0611A-2D17-48F2-A91B-18D2FC7F376A}" type="presParOf" srcId="{1A0934A0-06D3-481C-9399-62E82EFD2D7F}" destId="{E7635F89-6F30-4506-B16E-C0471DD10F45}" srcOrd="3" destOrd="0" presId="urn:microsoft.com/office/officeart/2018/2/layout/IconLabelList"/>
    <dgm:cxn modelId="{7D1ED848-F185-47D3-A618-72029B8FEE86}" type="presParOf" srcId="{1A0934A0-06D3-481C-9399-62E82EFD2D7F}" destId="{BB6BDFA5-D405-48E8-B57C-E8AA669154DF}" srcOrd="4" destOrd="0" presId="urn:microsoft.com/office/officeart/2018/2/layout/IconLabelList"/>
    <dgm:cxn modelId="{72B192A5-6D7B-43FB-96B1-A8493272E33D}" type="presParOf" srcId="{BB6BDFA5-D405-48E8-B57C-E8AA669154DF}" destId="{AFC96CC8-4522-4A75-AF41-092D35091CBB}" srcOrd="0" destOrd="0" presId="urn:microsoft.com/office/officeart/2018/2/layout/IconLabelList"/>
    <dgm:cxn modelId="{F5AEF796-B45A-4DBA-81BD-10FEA19E114C}" type="presParOf" srcId="{BB6BDFA5-D405-48E8-B57C-E8AA669154DF}" destId="{BEA3D31E-8D30-4FE3-8DE9-B0FB2CB4CC0F}" srcOrd="1" destOrd="0" presId="urn:microsoft.com/office/officeart/2018/2/layout/IconLabelList"/>
    <dgm:cxn modelId="{A04C9AF5-2B7B-4DBC-9264-2713C623FE1D}" type="presParOf" srcId="{BB6BDFA5-D405-48E8-B57C-E8AA669154DF}" destId="{9A1323F9-A455-4E49-AC1E-626554DEAFA4}" srcOrd="2" destOrd="0" presId="urn:microsoft.com/office/officeart/2018/2/layout/IconLabelList"/>
    <dgm:cxn modelId="{A467E974-F2F2-4BC3-A079-29F876DA889A}" type="presParOf" srcId="{1A0934A0-06D3-481C-9399-62E82EFD2D7F}" destId="{408E8E75-0B2D-4EDF-AC3B-1406960D5C30}" srcOrd="5" destOrd="0" presId="urn:microsoft.com/office/officeart/2018/2/layout/IconLabelList"/>
    <dgm:cxn modelId="{1EF15FA9-29F5-48AE-A48C-7281DB82E8BB}" type="presParOf" srcId="{1A0934A0-06D3-481C-9399-62E82EFD2D7F}" destId="{21F03735-7C86-4284-BF5B-271C54E90CFD}" srcOrd="6" destOrd="0" presId="urn:microsoft.com/office/officeart/2018/2/layout/IconLabelList"/>
    <dgm:cxn modelId="{D5817192-8519-46B9-8A7B-02300B2F9A99}" type="presParOf" srcId="{21F03735-7C86-4284-BF5B-271C54E90CFD}" destId="{8A4AC1D3-E0B4-4439-98F3-CE050AF36BE5}" srcOrd="0" destOrd="0" presId="urn:microsoft.com/office/officeart/2018/2/layout/IconLabelList"/>
    <dgm:cxn modelId="{C1583FFA-C3FA-4EBA-A07C-A041ECEE4908}" type="presParOf" srcId="{21F03735-7C86-4284-BF5B-271C54E90CFD}" destId="{B3DCEEB5-58C7-4DB2-960F-A5B7E6B03C04}" srcOrd="1" destOrd="0" presId="urn:microsoft.com/office/officeart/2018/2/layout/IconLabelList"/>
    <dgm:cxn modelId="{2A8319AF-01BC-4ABD-A080-035333C3E587}" type="presParOf" srcId="{21F03735-7C86-4284-BF5B-271C54E90CFD}" destId="{1FC87ECF-F6F4-46F2-9105-1514C86F161C}" srcOrd="2" destOrd="0" presId="urn:microsoft.com/office/officeart/2018/2/layout/IconLabelList"/>
    <dgm:cxn modelId="{B414F9BD-5DD6-4D4B-8F06-CCC17B0D02C3}" type="presParOf" srcId="{1A0934A0-06D3-481C-9399-62E82EFD2D7F}" destId="{01DD5839-0933-4F4A-A9A3-0FB2A76ACDF7}" srcOrd="7" destOrd="0" presId="urn:microsoft.com/office/officeart/2018/2/layout/IconLabelList"/>
    <dgm:cxn modelId="{10537674-BF44-446C-8805-821B22A10810}" type="presParOf" srcId="{1A0934A0-06D3-481C-9399-62E82EFD2D7F}" destId="{709A9114-57C2-4C0F-BF47-CE808F512AD1}" srcOrd="8" destOrd="0" presId="urn:microsoft.com/office/officeart/2018/2/layout/IconLabelList"/>
    <dgm:cxn modelId="{62C38FE6-255E-4A22-A396-65EDAA9FA109}" type="presParOf" srcId="{709A9114-57C2-4C0F-BF47-CE808F512AD1}" destId="{CF518104-AF75-43D6-8DAC-8613F664E1C6}" srcOrd="0" destOrd="0" presId="urn:microsoft.com/office/officeart/2018/2/layout/IconLabelList"/>
    <dgm:cxn modelId="{70AAB947-D027-4366-B529-4E2E77248F9E}" type="presParOf" srcId="{709A9114-57C2-4C0F-BF47-CE808F512AD1}" destId="{977B0787-DEE7-483D-9028-13E09F7C66FC}" srcOrd="1" destOrd="0" presId="urn:microsoft.com/office/officeart/2018/2/layout/IconLabelList"/>
    <dgm:cxn modelId="{904B33FC-3213-477F-8AC9-FB4F92F4FD7B}" type="presParOf" srcId="{709A9114-57C2-4C0F-BF47-CE808F512AD1}" destId="{B84B96C7-5FBC-4207-851E-931B9277359A}" srcOrd="2" destOrd="0" presId="urn:microsoft.com/office/officeart/2018/2/layout/IconLabelList"/>
    <dgm:cxn modelId="{7620B32C-CE17-49A6-9B18-493CAAD05B96}" type="presParOf" srcId="{1A0934A0-06D3-481C-9399-62E82EFD2D7F}" destId="{64F00510-789E-45B3-AC14-D0A89ABA6F4A}" srcOrd="9" destOrd="0" presId="urn:microsoft.com/office/officeart/2018/2/layout/IconLabelList"/>
    <dgm:cxn modelId="{B1DDA7F5-4A9C-446F-921C-2465398043C1}" type="presParOf" srcId="{1A0934A0-06D3-481C-9399-62E82EFD2D7F}" destId="{3717BC6B-3FEF-42C6-BE06-527886B07D7F}" srcOrd="10" destOrd="0" presId="urn:microsoft.com/office/officeart/2018/2/layout/IconLabelList"/>
    <dgm:cxn modelId="{767065CA-AE32-4148-9320-58C35D4E6AB8}" type="presParOf" srcId="{3717BC6B-3FEF-42C6-BE06-527886B07D7F}" destId="{AC7D2C69-B243-4B6E-9B45-04A987BFCC47}" srcOrd="0" destOrd="0" presId="urn:microsoft.com/office/officeart/2018/2/layout/IconLabelList"/>
    <dgm:cxn modelId="{49586A12-B4C3-4E65-8708-5C99B3B1B6EA}" type="presParOf" srcId="{3717BC6B-3FEF-42C6-BE06-527886B07D7F}" destId="{EAE23D11-6A55-42ED-B03F-6B8F618181CA}" srcOrd="1" destOrd="0" presId="urn:microsoft.com/office/officeart/2018/2/layout/IconLabelList"/>
    <dgm:cxn modelId="{2605BB37-E039-4356-BEC8-1C9BE78C89D6}" type="presParOf" srcId="{3717BC6B-3FEF-42C6-BE06-527886B07D7F}" destId="{F9EF1ED5-43BF-4037-BFBE-A2DD75D51C4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995293-A482-4923-A673-4A49C0422C68}">
      <dsp:nvSpPr>
        <dsp:cNvPr id="0" name=""/>
        <dsp:cNvSpPr/>
      </dsp:nvSpPr>
      <dsp:spPr>
        <a:xfrm>
          <a:off x="0" y="878823"/>
          <a:ext cx="5166360" cy="1607515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04517-0193-4087-8906-ABA447B1E5B6}">
      <dsp:nvSpPr>
        <dsp:cNvPr id="0" name=""/>
        <dsp:cNvSpPr/>
      </dsp:nvSpPr>
      <dsp:spPr>
        <a:xfrm>
          <a:off x="486273" y="1232428"/>
          <a:ext cx="884133" cy="88413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376250-E3C8-481B-9430-6C0BDA742571}">
      <dsp:nvSpPr>
        <dsp:cNvPr id="0" name=""/>
        <dsp:cNvSpPr/>
      </dsp:nvSpPr>
      <dsp:spPr>
        <a:xfrm>
          <a:off x="1856680" y="870737"/>
          <a:ext cx="3309679" cy="1607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129" tIns="170129" rIns="170129" bIns="170129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Obiettivo 1: </a:t>
          </a:r>
          <a:r>
            <a:rPr lang="it-IT" sz="1600" kern="1200" dirty="0"/>
            <a:t>Costruire un dataset sintetico e controllato per evidenziare sistematicamente questi </a:t>
          </a:r>
          <a:r>
            <a:rPr lang="it-IT" sz="1600" kern="1200" dirty="0" err="1"/>
            <a:t>bias</a:t>
          </a:r>
          <a:r>
            <a:rPr lang="it-IT" sz="1600" kern="1200" dirty="0"/>
            <a:t>.</a:t>
          </a:r>
          <a:endParaRPr lang="en-US" sz="1600" kern="1200" dirty="0"/>
        </a:p>
      </dsp:txBody>
      <dsp:txXfrm>
        <a:off x="1856680" y="870737"/>
        <a:ext cx="3309679" cy="1607515"/>
      </dsp:txXfrm>
    </dsp:sp>
    <dsp:sp modelId="{98DC4711-CA28-45CD-ACDF-EAD5575795E9}">
      <dsp:nvSpPr>
        <dsp:cNvPr id="0" name=""/>
        <dsp:cNvSpPr/>
      </dsp:nvSpPr>
      <dsp:spPr>
        <a:xfrm>
          <a:off x="0" y="2880131"/>
          <a:ext cx="5166360" cy="1607515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FA90F4-EE3E-4855-9FFC-67491AA0AFB9}">
      <dsp:nvSpPr>
        <dsp:cNvPr id="0" name=""/>
        <dsp:cNvSpPr/>
      </dsp:nvSpPr>
      <dsp:spPr>
        <a:xfrm>
          <a:off x="486273" y="3241822"/>
          <a:ext cx="884133" cy="88413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3AD2A7-0278-4E40-96F1-5C6552206B1C}">
      <dsp:nvSpPr>
        <dsp:cNvPr id="0" name=""/>
        <dsp:cNvSpPr/>
      </dsp:nvSpPr>
      <dsp:spPr>
        <a:xfrm>
          <a:off x="1856680" y="2880131"/>
          <a:ext cx="3309679" cy="1607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129" tIns="170129" rIns="170129" bIns="170129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Obiettivo 2: </a:t>
          </a:r>
          <a:r>
            <a:rPr lang="it-IT" sz="1600" kern="1200" dirty="0"/>
            <a:t>Analizzare il comportamento di modelli </a:t>
          </a:r>
          <a:r>
            <a:rPr lang="it-IT" sz="1600" kern="1200" dirty="0" err="1"/>
            <a:t>pre</a:t>
          </a:r>
          <a:r>
            <a:rPr lang="it-IT" sz="1600" kern="1200" dirty="0"/>
            <a:t>-addestrati, valutando la loro dipendenza dal contesto visivo rispetto al soggetto principale.</a:t>
          </a:r>
          <a:endParaRPr lang="en-US" sz="1600" kern="1200" dirty="0"/>
        </a:p>
      </dsp:txBody>
      <dsp:txXfrm>
        <a:off x="1856680" y="2880131"/>
        <a:ext cx="3309679" cy="16075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DC425E-142F-4050-ADE0-28712EF8D121}">
      <dsp:nvSpPr>
        <dsp:cNvPr id="0" name=""/>
        <dsp:cNvSpPr/>
      </dsp:nvSpPr>
      <dsp:spPr>
        <a:xfrm>
          <a:off x="129763" y="490935"/>
          <a:ext cx="779133" cy="779133"/>
        </a:xfrm>
        <a:prstGeom prst="ellipse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196ACB-12F2-41F4-834E-D76914F357F3}">
      <dsp:nvSpPr>
        <dsp:cNvPr id="0" name=""/>
        <dsp:cNvSpPr/>
      </dsp:nvSpPr>
      <dsp:spPr>
        <a:xfrm>
          <a:off x="293381" y="654553"/>
          <a:ext cx="451897" cy="4518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25306C-EE20-475A-9032-E1CF1ADB4879}">
      <dsp:nvSpPr>
        <dsp:cNvPr id="0" name=""/>
        <dsp:cNvSpPr/>
      </dsp:nvSpPr>
      <dsp:spPr>
        <a:xfrm>
          <a:off x="1075854" y="490935"/>
          <a:ext cx="1836529" cy="779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1" kern="1200"/>
            <a:t>Role Prompting</a:t>
          </a:r>
          <a:r>
            <a:rPr lang="it-IT" sz="1100" kern="1200"/>
            <a:t>: il modello viene istruito ad assumere un ruolo specifico, ottimizzando il contesto.</a:t>
          </a:r>
          <a:endParaRPr lang="en-US" sz="1100" kern="1200"/>
        </a:p>
      </dsp:txBody>
      <dsp:txXfrm>
        <a:off x="1075854" y="490935"/>
        <a:ext cx="1836529" cy="779133"/>
      </dsp:txXfrm>
    </dsp:sp>
    <dsp:sp modelId="{8998B55F-027D-4A6F-A16D-C76388372BFD}">
      <dsp:nvSpPr>
        <dsp:cNvPr id="0" name=""/>
        <dsp:cNvSpPr/>
      </dsp:nvSpPr>
      <dsp:spPr>
        <a:xfrm>
          <a:off x="3232384" y="490935"/>
          <a:ext cx="779133" cy="779133"/>
        </a:xfrm>
        <a:prstGeom prst="ellipse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76C733-13AC-4E25-AB0A-541F7C7494AC}">
      <dsp:nvSpPr>
        <dsp:cNvPr id="0" name=""/>
        <dsp:cNvSpPr/>
      </dsp:nvSpPr>
      <dsp:spPr>
        <a:xfrm>
          <a:off x="3396002" y="654553"/>
          <a:ext cx="451897" cy="4518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E7ED55-4A11-4BA6-847E-E3E21CB73A52}">
      <dsp:nvSpPr>
        <dsp:cNvPr id="0" name=""/>
        <dsp:cNvSpPr/>
      </dsp:nvSpPr>
      <dsp:spPr>
        <a:xfrm>
          <a:off x="4178475" y="490935"/>
          <a:ext cx="1836529" cy="779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1" kern="1200"/>
            <a:t>Output Strutturato</a:t>
          </a:r>
          <a:r>
            <a:rPr lang="it-IT" sz="1100" kern="1200"/>
            <a:t>: l’output è vincolato in formato </a:t>
          </a:r>
          <a:r>
            <a:rPr lang="it-IT" sz="1100" b="1" kern="1200"/>
            <a:t>JSON</a:t>
          </a:r>
          <a:r>
            <a:rPr lang="it-IT" sz="1100" kern="1200"/>
            <a:t> per facilitarne l’interpretazione automatica.</a:t>
          </a:r>
          <a:endParaRPr lang="en-US" sz="1100" kern="1200"/>
        </a:p>
      </dsp:txBody>
      <dsp:txXfrm>
        <a:off x="4178475" y="490935"/>
        <a:ext cx="1836529" cy="779133"/>
      </dsp:txXfrm>
    </dsp:sp>
    <dsp:sp modelId="{AC893DC7-490D-40B0-8D1E-F42C650E867D}">
      <dsp:nvSpPr>
        <dsp:cNvPr id="0" name=""/>
        <dsp:cNvSpPr/>
      </dsp:nvSpPr>
      <dsp:spPr>
        <a:xfrm>
          <a:off x="129763" y="2125033"/>
          <a:ext cx="779133" cy="779133"/>
        </a:xfrm>
        <a:prstGeom prst="ellipse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95058D-B6AC-4D9E-B677-C963A2512E91}">
      <dsp:nvSpPr>
        <dsp:cNvPr id="0" name=""/>
        <dsp:cNvSpPr/>
      </dsp:nvSpPr>
      <dsp:spPr>
        <a:xfrm>
          <a:off x="293381" y="2288651"/>
          <a:ext cx="451897" cy="45189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1D524E-5664-4E69-945A-5A5D08829DF4}">
      <dsp:nvSpPr>
        <dsp:cNvPr id="0" name=""/>
        <dsp:cNvSpPr/>
      </dsp:nvSpPr>
      <dsp:spPr>
        <a:xfrm>
          <a:off x="1075854" y="2125033"/>
          <a:ext cx="1836529" cy="779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1" kern="1200"/>
            <a:t>Contesto Delimitato</a:t>
          </a:r>
          <a:r>
            <a:rPr lang="it-IT" sz="1100" kern="1200"/>
            <a:t>: delimitatori espliciti (es. triple backtick, XML, etc.) garantiscono chiarezza tra prompt e output.</a:t>
          </a:r>
          <a:endParaRPr lang="en-US" sz="1100" kern="1200"/>
        </a:p>
      </dsp:txBody>
      <dsp:txXfrm>
        <a:off x="1075854" y="2125033"/>
        <a:ext cx="1836529" cy="779133"/>
      </dsp:txXfrm>
    </dsp:sp>
    <dsp:sp modelId="{0647E01C-CD50-45B4-960F-AF139865E113}">
      <dsp:nvSpPr>
        <dsp:cNvPr id="0" name=""/>
        <dsp:cNvSpPr/>
      </dsp:nvSpPr>
      <dsp:spPr>
        <a:xfrm>
          <a:off x="3232384" y="2125033"/>
          <a:ext cx="779133" cy="779133"/>
        </a:xfrm>
        <a:prstGeom prst="ellipse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EE3344-60A9-472A-A4F1-3F5C548994F8}">
      <dsp:nvSpPr>
        <dsp:cNvPr id="0" name=""/>
        <dsp:cNvSpPr/>
      </dsp:nvSpPr>
      <dsp:spPr>
        <a:xfrm>
          <a:off x="3396002" y="2288651"/>
          <a:ext cx="451897" cy="45189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BBA685-FE20-4B77-B509-3DCD555A4DAC}">
      <dsp:nvSpPr>
        <dsp:cNvPr id="0" name=""/>
        <dsp:cNvSpPr/>
      </dsp:nvSpPr>
      <dsp:spPr>
        <a:xfrm>
          <a:off x="4178475" y="2125033"/>
          <a:ext cx="1836529" cy="779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1" kern="1200"/>
            <a:t>Zero-shot Setting</a:t>
          </a:r>
          <a:r>
            <a:rPr lang="it-IT" sz="1100" kern="1200"/>
            <a:t>: nessun esempio fornito; il modello generalizza direttamente dalle istruzioni.</a:t>
          </a:r>
          <a:endParaRPr lang="en-US" sz="1100" kern="1200"/>
        </a:p>
      </dsp:txBody>
      <dsp:txXfrm>
        <a:off x="4178475" y="2125033"/>
        <a:ext cx="1836529" cy="779133"/>
      </dsp:txXfrm>
    </dsp:sp>
    <dsp:sp modelId="{E2CA2C40-15C2-4E48-9E8A-CA570010FCA1}">
      <dsp:nvSpPr>
        <dsp:cNvPr id="0" name=""/>
        <dsp:cNvSpPr/>
      </dsp:nvSpPr>
      <dsp:spPr>
        <a:xfrm>
          <a:off x="129763" y="3759130"/>
          <a:ext cx="779133" cy="779133"/>
        </a:xfrm>
        <a:prstGeom prst="ellipse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AAE7BE-4CD3-4DEC-8E0E-020B7AFB62AD}">
      <dsp:nvSpPr>
        <dsp:cNvPr id="0" name=""/>
        <dsp:cNvSpPr/>
      </dsp:nvSpPr>
      <dsp:spPr>
        <a:xfrm>
          <a:off x="293381" y="3922748"/>
          <a:ext cx="451897" cy="45189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2A0B7E-FC6E-403D-859F-9CCCBFD1FFE7}">
      <dsp:nvSpPr>
        <dsp:cNvPr id="0" name=""/>
        <dsp:cNvSpPr/>
      </dsp:nvSpPr>
      <dsp:spPr>
        <a:xfrm>
          <a:off x="1075854" y="3759130"/>
          <a:ext cx="1836529" cy="779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1" kern="1200"/>
            <a:t>Vincoli Espliciti</a:t>
          </a:r>
          <a:r>
            <a:rPr lang="it-IT" sz="1100" kern="1200"/>
            <a:t>: regole chiare per guidare la valutazione della risposta.</a:t>
          </a:r>
          <a:endParaRPr lang="en-US" sz="1100" kern="1200"/>
        </a:p>
      </dsp:txBody>
      <dsp:txXfrm>
        <a:off x="1075854" y="3759130"/>
        <a:ext cx="1836529" cy="779133"/>
      </dsp:txXfrm>
    </dsp:sp>
    <dsp:sp modelId="{0FF52020-EF7B-4975-959C-4956AD9A1180}">
      <dsp:nvSpPr>
        <dsp:cNvPr id="0" name=""/>
        <dsp:cNvSpPr/>
      </dsp:nvSpPr>
      <dsp:spPr>
        <a:xfrm>
          <a:off x="3232384" y="3759130"/>
          <a:ext cx="779133" cy="779133"/>
        </a:xfrm>
        <a:prstGeom prst="ellipse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DAA116-4DAF-4295-ADB1-A710581B5435}">
      <dsp:nvSpPr>
        <dsp:cNvPr id="0" name=""/>
        <dsp:cNvSpPr/>
      </dsp:nvSpPr>
      <dsp:spPr>
        <a:xfrm>
          <a:off x="3396002" y="3922748"/>
          <a:ext cx="451897" cy="45189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7E75A8-4180-4D40-8013-439FF12C8FFB}">
      <dsp:nvSpPr>
        <dsp:cNvPr id="0" name=""/>
        <dsp:cNvSpPr/>
      </dsp:nvSpPr>
      <dsp:spPr>
        <a:xfrm>
          <a:off x="4178475" y="3759130"/>
          <a:ext cx="1836529" cy="779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1" kern="1200"/>
            <a:t>Sampling Deterministico</a:t>
          </a:r>
          <a:r>
            <a:rPr lang="it-IT" sz="1100" kern="1200"/>
            <a:t>: temperature = 0 per risposte </a:t>
          </a:r>
          <a:r>
            <a:rPr lang="it-IT" sz="1100" b="1" kern="1200"/>
            <a:t>coerenti e ripetibili</a:t>
          </a:r>
          <a:r>
            <a:rPr lang="it-IT" sz="1100" kern="1200"/>
            <a:t>.</a:t>
          </a:r>
          <a:endParaRPr lang="en-US" sz="1100" kern="1200"/>
        </a:p>
      </dsp:txBody>
      <dsp:txXfrm>
        <a:off x="4178475" y="3759130"/>
        <a:ext cx="1836529" cy="7791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CCB4F4-AF12-49DC-9619-96C32E4B9159}">
      <dsp:nvSpPr>
        <dsp:cNvPr id="0" name=""/>
        <dsp:cNvSpPr/>
      </dsp:nvSpPr>
      <dsp:spPr>
        <a:xfrm>
          <a:off x="1161032" y="339400"/>
          <a:ext cx="773613" cy="7736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E2C57D-7B0D-44B0-A5BE-4DE644C15A79}">
      <dsp:nvSpPr>
        <dsp:cNvPr id="0" name=""/>
        <dsp:cNvSpPr/>
      </dsp:nvSpPr>
      <dsp:spPr>
        <a:xfrm>
          <a:off x="688268" y="1439144"/>
          <a:ext cx="1719140" cy="1063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 err="1"/>
            <a:t>Role</a:t>
          </a:r>
          <a:r>
            <a:rPr lang="it-IT" sz="1200" b="1" kern="1200" dirty="0"/>
            <a:t> </a:t>
          </a:r>
          <a:r>
            <a:rPr lang="it-IT" sz="1200" b="1" kern="1200" dirty="0" err="1"/>
            <a:t>prompting</a:t>
          </a:r>
          <a:r>
            <a:rPr lang="it-IT" sz="1200" b="1" kern="1200" dirty="0"/>
            <a:t>:</a:t>
          </a:r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 dirty="0"/>
            <a:t> Il modello assume il ruolo di AI-</a:t>
          </a:r>
          <a:r>
            <a:rPr lang="it-IT" sz="1200" kern="1200" dirty="0" err="1"/>
            <a:t>bias</a:t>
          </a:r>
          <a:r>
            <a:rPr lang="it-IT" sz="1200" kern="1200" dirty="0"/>
            <a:t> auditor con istruzioni chiare nel messaggio system.</a:t>
          </a:r>
          <a:endParaRPr lang="en-US" sz="1200" kern="1200" dirty="0"/>
        </a:p>
      </dsp:txBody>
      <dsp:txXfrm>
        <a:off x="688268" y="1439144"/>
        <a:ext cx="1719140" cy="1063718"/>
      </dsp:txXfrm>
    </dsp:sp>
    <dsp:sp modelId="{59077ED3-CCE8-4B27-BB25-C54327EFF15E}">
      <dsp:nvSpPr>
        <dsp:cNvPr id="0" name=""/>
        <dsp:cNvSpPr/>
      </dsp:nvSpPr>
      <dsp:spPr>
        <a:xfrm>
          <a:off x="3181022" y="339400"/>
          <a:ext cx="773613" cy="7736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2516F6-D61C-44F8-9830-5D4AABBA9A05}">
      <dsp:nvSpPr>
        <dsp:cNvPr id="0" name=""/>
        <dsp:cNvSpPr/>
      </dsp:nvSpPr>
      <dsp:spPr>
        <a:xfrm>
          <a:off x="2708258" y="1439144"/>
          <a:ext cx="1719140" cy="1063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/>
            <a:t>Istruzioni strutturate:</a:t>
          </a:r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 dirty="0"/>
            <a:t>Prompt suddiviso in sezioni obbligatorie numerate, ciascuna con vincoli specifici.</a:t>
          </a:r>
          <a:endParaRPr lang="en-US" sz="1200" kern="1200" dirty="0"/>
        </a:p>
      </dsp:txBody>
      <dsp:txXfrm>
        <a:off x="2708258" y="1439144"/>
        <a:ext cx="1719140" cy="1063718"/>
      </dsp:txXfrm>
    </dsp:sp>
    <dsp:sp modelId="{AFC96CC8-4522-4A75-AF41-092D35091CBB}">
      <dsp:nvSpPr>
        <dsp:cNvPr id="0" name=""/>
        <dsp:cNvSpPr/>
      </dsp:nvSpPr>
      <dsp:spPr>
        <a:xfrm>
          <a:off x="5201012" y="339400"/>
          <a:ext cx="773613" cy="7736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1323F9-A455-4E49-AC1E-626554DEAFA4}">
      <dsp:nvSpPr>
        <dsp:cNvPr id="0" name=""/>
        <dsp:cNvSpPr/>
      </dsp:nvSpPr>
      <dsp:spPr>
        <a:xfrm>
          <a:off x="4728248" y="1439144"/>
          <a:ext cx="1719140" cy="1063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/>
            <a:t>Output controllato (</a:t>
          </a:r>
          <a:r>
            <a:rPr lang="it-IT" sz="1200" b="1" kern="1200" dirty="0" err="1"/>
            <a:t>Markdown</a:t>
          </a:r>
          <a:r>
            <a:rPr lang="it-IT" sz="1200" b="1" kern="1200" dirty="0"/>
            <a:t> + JSON): </a:t>
          </a:r>
          <a:r>
            <a:rPr lang="it-IT" sz="1200" kern="1200" dirty="0"/>
            <a:t>Richiesta esplicita di formattazione in </a:t>
          </a:r>
          <a:r>
            <a:rPr lang="it-IT" sz="1200" kern="1200" dirty="0" err="1"/>
            <a:t>Markdown</a:t>
          </a:r>
          <a:r>
            <a:rPr lang="it-IT" sz="1200" kern="1200" dirty="0"/>
            <a:t> e inclusione di dati JSON preformattati.</a:t>
          </a:r>
          <a:endParaRPr lang="en-US" sz="1200" kern="1200" dirty="0"/>
        </a:p>
      </dsp:txBody>
      <dsp:txXfrm>
        <a:off x="4728248" y="1439144"/>
        <a:ext cx="1719140" cy="1063718"/>
      </dsp:txXfrm>
    </dsp:sp>
    <dsp:sp modelId="{8A4AC1D3-E0B4-4439-98F3-CE050AF36BE5}">
      <dsp:nvSpPr>
        <dsp:cNvPr id="0" name=""/>
        <dsp:cNvSpPr/>
      </dsp:nvSpPr>
      <dsp:spPr>
        <a:xfrm>
          <a:off x="1161032" y="2932647"/>
          <a:ext cx="773613" cy="7736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C87ECF-F6F4-46F2-9105-1514C86F161C}">
      <dsp:nvSpPr>
        <dsp:cNvPr id="0" name=""/>
        <dsp:cNvSpPr/>
      </dsp:nvSpPr>
      <dsp:spPr>
        <a:xfrm>
          <a:off x="688268" y="4032391"/>
          <a:ext cx="1719140" cy="1063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/>
            <a:t>Zero-shot </a:t>
          </a:r>
          <a:r>
            <a:rPr lang="it-IT" sz="1200" b="1" kern="1200" dirty="0" err="1"/>
            <a:t>prompting</a:t>
          </a:r>
          <a:r>
            <a:rPr lang="it-IT" sz="1200" b="1" kern="1200" dirty="0"/>
            <a:t>: </a:t>
          </a:r>
          <a:r>
            <a:rPr lang="it-IT" sz="1200" kern="1200" dirty="0"/>
            <a:t>Nessun esempio fornito, solo specifiche testuali.</a:t>
          </a:r>
          <a:endParaRPr lang="en-US" sz="1200" kern="1200" dirty="0"/>
        </a:p>
      </dsp:txBody>
      <dsp:txXfrm>
        <a:off x="688268" y="4032391"/>
        <a:ext cx="1719140" cy="1063718"/>
      </dsp:txXfrm>
    </dsp:sp>
    <dsp:sp modelId="{CF518104-AF75-43D6-8DAC-8613F664E1C6}">
      <dsp:nvSpPr>
        <dsp:cNvPr id="0" name=""/>
        <dsp:cNvSpPr/>
      </dsp:nvSpPr>
      <dsp:spPr>
        <a:xfrm>
          <a:off x="3181022" y="2932647"/>
          <a:ext cx="773613" cy="77361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4B96C7-5FBC-4207-851E-931B9277359A}">
      <dsp:nvSpPr>
        <dsp:cNvPr id="0" name=""/>
        <dsp:cNvSpPr/>
      </dsp:nvSpPr>
      <dsp:spPr>
        <a:xfrm>
          <a:off x="2708258" y="4032391"/>
          <a:ext cx="1719140" cy="1063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/>
            <a:t>Contesto delimitato:</a:t>
          </a:r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 dirty="0"/>
            <a:t>I blocchi (A, B, C) sono chiaramente separati e annotati nel prompt.</a:t>
          </a:r>
          <a:endParaRPr lang="en-US" sz="1200" kern="1200" dirty="0"/>
        </a:p>
      </dsp:txBody>
      <dsp:txXfrm>
        <a:off x="2708258" y="4032391"/>
        <a:ext cx="1719140" cy="1063718"/>
      </dsp:txXfrm>
    </dsp:sp>
    <dsp:sp modelId="{AC7D2C69-B243-4B6E-9B45-04A987BFCC47}">
      <dsp:nvSpPr>
        <dsp:cNvPr id="0" name=""/>
        <dsp:cNvSpPr/>
      </dsp:nvSpPr>
      <dsp:spPr>
        <a:xfrm>
          <a:off x="5201012" y="2932647"/>
          <a:ext cx="773613" cy="77361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EF1ED5-43BF-4037-BFBE-A2DD75D51C41}">
      <dsp:nvSpPr>
        <dsp:cNvPr id="0" name=""/>
        <dsp:cNvSpPr/>
      </dsp:nvSpPr>
      <dsp:spPr>
        <a:xfrm>
          <a:off x="4728248" y="4032391"/>
          <a:ext cx="1719140" cy="1063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/>
            <a:t>Controllo sul </a:t>
          </a:r>
          <a:r>
            <a:rPr lang="it-IT" sz="1200" b="1" kern="1200" dirty="0" err="1"/>
            <a:t>decoding</a:t>
          </a:r>
          <a:r>
            <a:rPr lang="it-IT" sz="1200" b="1" kern="1200" dirty="0"/>
            <a:t>: </a:t>
          </a:r>
          <a:r>
            <a:rPr lang="it-IT" sz="1200" kern="1200" dirty="0"/>
            <a:t>temperature = 0.25 per ridurre la variabilità e massimizzare la coerenza.</a:t>
          </a:r>
          <a:endParaRPr lang="en-US" sz="1200" kern="1200" dirty="0"/>
        </a:p>
      </dsp:txBody>
      <dsp:txXfrm>
        <a:off x="4728248" y="4032391"/>
        <a:ext cx="1719140" cy="1063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00.jpg>
</file>

<file path=ppt/media/image101.png>
</file>

<file path=ppt/media/image102.jpg>
</file>

<file path=ppt/media/image103.png>
</file>

<file path=ppt/media/image104.svg>
</file>

<file path=ppt/media/image105.png>
</file>

<file path=ppt/media/image106.svg>
</file>

<file path=ppt/media/image107.png>
</file>

<file path=ppt/media/image108.svg>
</file>

<file path=ppt/media/image109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g>
</file>

<file path=ppt/media/image6.png>
</file>

<file path=ppt/media/image60.jpg>
</file>

<file path=ppt/media/image61.jpg>
</file>

<file path=ppt/media/image62.jpg>
</file>

<file path=ppt/media/image63.jpg>
</file>

<file path=ppt/media/image64.jpg>
</file>

<file path=ppt/media/image65.jpg>
</file>

<file path=ppt/media/image66.jpg>
</file>

<file path=ppt/media/image67.jpg>
</file>

<file path=ppt/media/image68.jpg>
</file>

<file path=ppt/media/image69.png>
</file>

<file path=ppt/media/image7.sv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g>
</file>

<file path=ppt/media/image83.jpg>
</file>

<file path=ppt/media/image84.jpg>
</file>

<file path=ppt/media/image85.jpg>
</file>

<file path=ppt/media/image86.png>
</file>

<file path=ppt/media/image87.jpg>
</file>

<file path=ppt/media/image88.jp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jpg>
</file>

<file path=ppt/media/image97.jpg>
</file>

<file path=ppt/media/image98.jpg>
</file>

<file path=ppt/media/image9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24FE6-7D65-4666-95FD-14F5810D2999}" type="datetimeFigureOut">
              <a:rPr lang="it-IT" smtClean="0"/>
              <a:t>26/07/25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F2659B-1499-496B-95E6-0648C9C5A3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5742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nostro lavoro si è concentrato sull'analisi dei </a:t>
            </a:r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cognitivi nei modelli di classificazione di immagini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particolare quelli legati a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indizi spuri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come il contesto o il colore di sfondo. Questo tipo di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è noto come </a:t>
            </a:r>
            <a:r>
              <a:rPr lang="it-IT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spurious</a:t>
            </a:r>
            <a:r>
              <a:rPr lang="it-IT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correlation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può compromettere fortemente la robustezza e l'affidabilità dei modelli cognitivi.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nostro obiettivo è stato quindi duplice:</a:t>
            </a:r>
          </a:p>
          <a:p>
            <a:pPr lvl="0"/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Costruire un dataset artificiale e controllato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progettato proprio per evidenziare questi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Analizzare il comportamento di diversi modelli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cercando di capire quanto fossero influenzati dal contesto visivo piuttosto che dal soggetto principale.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8469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6B3DC2-F45E-20BE-091F-B4A44A060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0ECAF2C-F701-EA6A-4A15-565F1D2F0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751DE30-82A4-4839-5511-55B0482F1E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Questa sezione fornisce una lista completa e dettagliata di tutte le immagini considerate incoerenti (score inferiore a 0.3). Per ciascuna immagine, vengono riportati chiaramente: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nome del file immagine.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sintesi del prompt originale usato per generarla.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tre predizioni meno coerenti effettuate dal modello visivo (le “worst labels”).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breve spiegazione testuale generata dal LLM che giustifica perché tali predizioni sono considerate incoerenti rispetto al contenuto del prompt.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249C8E-F213-A556-91C4-4321B6194D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36331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Questa sezione effettua una vera e propria analisi numerica e qualitativa sui </a:t>
            </a:r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logits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(valori numerici delle attivazioni)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relativi a specifiche classi problematiche, selezionate perché frequentemente predette in modo errato o ambiguo dal modello. </a:t>
            </a:r>
          </a:p>
          <a:p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Pillow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appartiene alle classi considerate per la generazione dell’immagini, mentre tutte le altre classi sono assenti nel nostro dataset. Abbiamo deciso di studiare anche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pillow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modo da evidenziare il confronto tra il valore dei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raw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logits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classi assenti con i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logits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classi presenti nel dataset. 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classi target che abbiamo scelto sono -&gt;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toilet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seat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park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bench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laptop, fox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squirrel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tennis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ball</a:t>
            </a:r>
            <a:r>
              <a:rPr lang="it-IT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questo punto, </a:t>
            </a:r>
            <a:r>
              <a:rPr lang="it-IT" dirty="0"/>
              <a:t>analizziamo direttamente i </a:t>
            </a:r>
            <a:r>
              <a:rPr lang="it-IT" dirty="0" err="1"/>
              <a:t>logits</a:t>
            </a:r>
            <a:r>
              <a:rPr lang="it-IT" dirty="0"/>
              <a:t> grezzi invece di applicare la </a:t>
            </a:r>
            <a:r>
              <a:rPr lang="it-IT" dirty="0" err="1"/>
              <a:t>softmax</a:t>
            </a:r>
            <a:r>
              <a:rPr lang="it-IT" dirty="0"/>
              <a:t>. Questo perché il nostro obiettivo, in quel contesto, non è calcolare la probabilità di appartenenza a una classe, ma osservare </a:t>
            </a:r>
            <a:r>
              <a:rPr lang="it-IT" b="1" dirty="0"/>
              <a:t>quanto le classi target vengono attivate</a:t>
            </a:r>
            <a:r>
              <a:rPr lang="it-IT" dirty="0"/>
              <a:t> da immagini generate artificialmente.</a:t>
            </a:r>
          </a:p>
          <a:p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ciascuna classe target analizzata vengono riportati:</a:t>
            </a:r>
          </a:p>
          <a:p>
            <a:pPr lvl="0"/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Logit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medio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valore medio delle attivazioni della classe nel dataset.</a:t>
            </a:r>
          </a:p>
          <a:p>
            <a:pPr lvl="0"/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Deviazione standard dei </a:t>
            </a:r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logits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misura della variabilità delle attivazioni.</a:t>
            </a:r>
          </a:p>
          <a:p>
            <a:pPr lvl="0"/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Top-5 attivazioni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elenco dettagliato delle cinque immagini con i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logits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più alti per quella classe, consentendo così di identificare facilmente situazioni di particolare interesse o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it-IT" dirty="0"/>
              <a:t>E un commento che indica quali possono essere i potenziali </a:t>
            </a:r>
            <a:r>
              <a:rPr lang="it-IT" dirty="0" err="1"/>
              <a:t>bias</a:t>
            </a:r>
            <a:r>
              <a:rPr lang="it-IT" dirty="0"/>
              <a:t> che hanno provocato l’attivazione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08833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Guardiamo ad esempio la classe </a:t>
            </a:r>
            <a:r>
              <a:rPr lang="it-IT" i="1" dirty="0" err="1"/>
              <a:t>toilet</a:t>
            </a:r>
            <a:r>
              <a:rPr lang="it-IT" i="1" dirty="0"/>
              <a:t> </a:t>
            </a:r>
            <a:r>
              <a:rPr lang="it-IT" i="1" dirty="0" err="1"/>
              <a:t>seat</a:t>
            </a:r>
            <a:r>
              <a:rPr lang="it-IT" dirty="0"/>
              <a:t>: le immagini mostrate qui hanno generato alcuni dei </a:t>
            </a:r>
            <a:r>
              <a:rPr lang="it-IT" dirty="0" err="1"/>
              <a:t>logits</a:t>
            </a:r>
            <a:r>
              <a:rPr lang="it-IT" dirty="0"/>
              <a:t> più alti per quella classe, eppure, come si vede chiaramente, </a:t>
            </a:r>
            <a:r>
              <a:rPr lang="it-IT" b="1" dirty="0"/>
              <a:t>nessuna di esse contiene un water</a:t>
            </a:r>
            <a:r>
              <a:rPr lang="it-IT" dirty="0"/>
              <a:t>.</a:t>
            </a:r>
          </a:p>
          <a:p>
            <a:r>
              <a:rPr lang="it-IT" dirty="0"/>
              <a:t>Il motivo è che il modello è influenzato da </a:t>
            </a:r>
            <a:r>
              <a:rPr lang="it-IT" b="1" dirty="0"/>
              <a:t>indizi contestuali</a:t>
            </a:r>
            <a:r>
              <a:rPr lang="it-IT" dirty="0"/>
              <a:t> — come piastrelle, arredamento minimal o toni neutri — che durante il training ha probabilmente appreso come correlati a un bagno.</a:t>
            </a:r>
          </a:p>
          <a:p>
            <a:r>
              <a:rPr lang="it-IT" dirty="0"/>
              <a:t>Questo è un esempio concreto di </a:t>
            </a:r>
            <a:r>
              <a:rPr lang="it-IT" b="1" dirty="0" err="1"/>
              <a:t>bias</a:t>
            </a:r>
            <a:r>
              <a:rPr lang="it-IT" b="1" dirty="0"/>
              <a:t> di contesto</a:t>
            </a:r>
            <a:r>
              <a:rPr lang="it-IT" dirty="0"/>
              <a:t>, in cui il modello confonde il luogo con l’oggetto target.</a:t>
            </a:r>
          </a:p>
          <a:p>
            <a:endParaRPr lang="it-IT" dirty="0"/>
          </a:p>
          <a:p>
            <a:r>
              <a:rPr lang="it-IT" dirty="0"/>
              <a:t>Per questo motivo abbiamo incluso la sezione 4: per </a:t>
            </a:r>
            <a:r>
              <a:rPr lang="it-IT" b="1" dirty="0"/>
              <a:t>identificare classi problematiche</a:t>
            </a:r>
            <a:r>
              <a:rPr lang="it-IT" dirty="0"/>
              <a:t>, come </a:t>
            </a:r>
            <a:r>
              <a:rPr lang="it-IT" i="1" dirty="0" err="1"/>
              <a:t>toilet</a:t>
            </a:r>
            <a:r>
              <a:rPr lang="it-IT" i="1" dirty="0"/>
              <a:t> </a:t>
            </a:r>
            <a:r>
              <a:rPr lang="it-IT" i="1" dirty="0" err="1"/>
              <a:t>seat</a:t>
            </a:r>
            <a:r>
              <a:rPr lang="it-IT" dirty="0"/>
              <a:t> o </a:t>
            </a:r>
            <a:r>
              <a:rPr lang="it-IT" i="1" dirty="0"/>
              <a:t>tennis </a:t>
            </a:r>
            <a:r>
              <a:rPr lang="it-IT" i="1" dirty="0" err="1"/>
              <a:t>ball</a:t>
            </a:r>
            <a:r>
              <a:rPr lang="it-IT" dirty="0"/>
              <a:t>, e osservare su quali immagini vengono attivate in modo scorretto, spesso proprio a causa di </a:t>
            </a:r>
            <a:r>
              <a:rPr lang="it-IT" b="1" dirty="0"/>
              <a:t>correlazioni spurie</a:t>
            </a:r>
            <a:r>
              <a:rPr lang="it-IT" dirty="0"/>
              <a:t>.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9472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9E63A-50C6-E7FF-B9B6-1E1530AF6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EE03C53-C97B-1F5D-444B-1ED797D11C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181908A-B525-0746-D965-0C561CDF07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A466D39-62C5-F50D-51B7-DEBEF406F5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6749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BDDB7-8F81-3DCA-CD99-E05CDE8EF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773E484-67A3-9424-1762-0F600270A6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68A3626-E7B7-6734-D218-5A96B8F0AA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questa sezione vengono sintetizzati e descritti in modo approfondito i principali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emersi durante l’analisi delle predizioni del modello. Vengono tipicamente descritti almeno tre tipi di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principali, accompagnati da esempi concreti:</a:t>
            </a:r>
          </a:p>
          <a:p>
            <a:pPr lvl="0"/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contestuale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il modello è influenzato dal contesto ambientale e trascura l’oggetto principale.</a:t>
            </a:r>
          </a:p>
          <a:p>
            <a:pPr lvl="0"/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nel riconoscimento oggetti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difficoltà sistematica nel riconoscere o dare priorità agli oggetti specifici del prompt.</a:t>
            </a:r>
          </a:p>
          <a:p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 sovrageneralizzazione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predizione frequente di oggetti generici piuttosto che specifici, indicando una rappresentazione semantica poco dettagliata.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88D5C6E-6790-3D6C-D79B-18256837EC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00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3AC4E-933D-3BF7-640E-B5970D72B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4DDBFB6-7350-76D3-1A65-64DEB5F4B0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726EA92-0057-B29D-7B3F-58C2ACC29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Questa parte conclusiva fornisce una valutazione sintetica finale della qualità e dell’affidabilità complessiva del modello analizzato. In particolare, include:</a:t>
            </a:r>
          </a:p>
          <a:p>
            <a:pPr lvl="0"/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Punti di forza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identificati nell’analisi.</a:t>
            </a:r>
          </a:p>
          <a:p>
            <a:pPr lvl="0"/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Punti di debolezza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evidenziati chiaramente e supportati da esempi.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4BDD2E-E391-7B03-6E7C-05B79B05F5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79910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="1" dirty="0" err="1"/>
              <a:t>AlexNet</a:t>
            </a:r>
            <a:r>
              <a:rPr lang="it-IT" dirty="0"/>
              <a:t> è il modello più incoerente, con quasi </a:t>
            </a:r>
            <a:r>
              <a:rPr lang="it-IT" b="1" dirty="0"/>
              <a:t>il 48% delle immagini</a:t>
            </a:r>
            <a:r>
              <a:rPr lang="it-IT" dirty="0"/>
              <a:t> che mostrano attivazioni spurie e un punteggio medio di coerenza più basso (0.31).</a:t>
            </a:r>
          </a:p>
          <a:p>
            <a:r>
              <a:rPr lang="it-IT" b="1" dirty="0" err="1"/>
              <a:t>ResNet</a:t>
            </a:r>
            <a:r>
              <a:rPr lang="it-IT" dirty="0"/>
              <a:t>, sebbene abbia lo score medio più alto (0.44), mostra una </a:t>
            </a:r>
            <a:r>
              <a:rPr lang="it-IT" b="1" dirty="0"/>
              <a:t>percentuale di incoerenza superiore a </a:t>
            </a:r>
            <a:r>
              <a:rPr lang="it-IT" b="1" dirty="0" err="1"/>
              <a:t>ViT</a:t>
            </a:r>
            <a:r>
              <a:rPr lang="it-IT" dirty="0"/>
              <a:t> (</a:t>
            </a:r>
            <a:r>
              <a:rPr lang="it-IT" b="1" dirty="0"/>
              <a:t>31.4% vs 22.7%</a:t>
            </a:r>
            <a:r>
              <a:rPr lang="it-IT" dirty="0"/>
              <a:t>) — segno che il modello è spesso molto sicuro, ma può comunque attivare classi in modo scorretto.</a:t>
            </a:r>
          </a:p>
          <a:p>
            <a:r>
              <a:rPr lang="it-IT" b="1" dirty="0" err="1"/>
              <a:t>ViT</a:t>
            </a:r>
            <a:r>
              <a:rPr lang="it-IT" dirty="0"/>
              <a:t> si posiziona come il modello più bilanciato: ha la </a:t>
            </a:r>
            <a:r>
              <a:rPr lang="it-IT" b="1" dirty="0"/>
              <a:t>percentuale di incoerenza più bassa</a:t>
            </a:r>
            <a:r>
              <a:rPr lang="it-IT" dirty="0"/>
              <a:t> (22.7%) e una deviazione standard contenuta, suggerendo un comportamento più stabile e meno influenzato da </a:t>
            </a:r>
            <a:r>
              <a:rPr lang="it-IT" dirty="0" err="1"/>
              <a:t>bias</a:t>
            </a:r>
            <a:r>
              <a:rPr lang="it-IT" dirty="0"/>
              <a:t> di contesto o oggetto.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53250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5E8EF-8BCC-DDA6-F749-791877962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4E02F63-07D1-0D89-E1E4-F55C3D872D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3C14F46-F6C4-8C24-7C7B-652A638E9C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="1" dirty="0" err="1"/>
              <a:t>ViT</a:t>
            </a:r>
            <a:r>
              <a:rPr lang="it-IT" dirty="0"/>
              <a:t> fa fatica con contesti visivi confusi (come stanze moderne o minimaliste), ma riesce comunque a riconoscere bene gli oggetti principali.</a:t>
            </a:r>
          </a:p>
          <a:p>
            <a:r>
              <a:rPr lang="it-IT" b="1" dirty="0" err="1"/>
              <a:t>ResNet</a:t>
            </a:r>
            <a:r>
              <a:rPr lang="it-IT" dirty="0"/>
              <a:t> funziona abbastanza bene in generale, ma sbaglia a volte con classi specifiche o oggetti che sembrano simili tra loro.</a:t>
            </a:r>
          </a:p>
          <a:p>
            <a:r>
              <a:rPr lang="it-IT" b="1" dirty="0" err="1"/>
              <a:t>AlexNet</a:t>
            </a:r>
            <a:r>
              <a:rPr lang="it-IT" dirty="0"/>
              <a:t> è il più debole: fa errori sia sugli oggetti che sul contesto e sembra capire poco del significato dell’immagine.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5527BB9-3608-D25B-35FD-6975880047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85810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="1" dirty="0" err="1"/>
              <a:t>ViT</a:t>
            </a:r>
            <a:r>
              <a:rPr lang="it-IT" dirty="0"/>
              <a:t>: L'immagine mostra un </a:t>
            </a:r>
            <a:r>
              <a:rPr lang="it-IT" i="1" dirty="0" err="1"/>
              <a:t>bookjacket</a:t>
            </a:r>
            <a:r>
              <a:rPr lang="it-IT" dirty="0"/>
              <a:t> in un garage, ma il modello assegna etichette come </a:t>
            </a:r>
            <a:r>
              <a:rPr lang="it-IT" i="1" dirty="0" err="1"/>
              <a:t>hammer</a:t>
            </a:r>
            <a:r>
              <a:rPr lang="it-IT" dirty="0"/>
              <a:t>, </a:t>
            </a:r>
            <a:r>
              <a:rPr lang="it-IT" i="1" dirty="0" err="1"/>
              <a:t>screwdriver</a:t>
            </a:r>
            <a:r>
              <a:rPr lang="it-IT" dirty="0"/>
              <a:t> e </a:t>
            </a:r>
            <a:r>
              <a:rPr lang="it-IT" i="1" dirty="0" err="1"/>
              <a:t>carpenter's</a:t>
            </a:r>
            <a:r>
              <a:rPr lang="it-IT" i="1" dirty="0"/>
              <a:t> kit</a:t>
            </a:r>
            <a:r>
              <a:rPr lang="it-IT" dirty="0"/>
              <a:t>.</a:t>
            </a:r>
            <a:br>
              <a:rPr lang="it-IT" dirty="0"/>
            </a:br>
            <a:r>
              <a:rPr lang="it-IT" dirty="0"/>
              <a:t>→ Questo indica che </a:t>
            </a:r>
            <a:r>
              <a:rPr lang="it-IT" b="1" dirty="0" err="1"/>
              <a:t>ViT</a:t>
            </a:r>
            <a:r>
              <a:rPr lang="it-IT" b="1" dirty="0"/>
              <a:t> si lascia influenzare troppo dal contesto visivo (garage)</a:t>
            </a:r>
            <a:r>
              <a:rPr lang="it-IT" dirty="0"/>
              <a:t>, e ignora l’oggetto principale (</a:t>
            </a:r>
            <a:r>
              <a:rPr lang="it-IT" i="1" dirty="0" err="1"/>
              <a:t>bookjacket</a:t>
            </a:r>
            <a:r>
              <a:rPr lang="it-IT" dirty="0"/>
              <a:t>), cadendo in un </a:t>
            </a:r>
            <a:r>
              <a:rPr lang="it-IT" b="1" dirty="0" err="1"/>
              <a:t>bias</a:t>
            </a:r>
            <a:r>
              <a:rPr lang="it-IT" b="1" dirty="0"/>
              <a:t> di contesto</a:t>
            </a:r>
            <a:r>
              <a:rPr lang="it-IT" dirty="0"/>
              <a:t>.</a:t>
            </a:r>
            <a:br>
              <a:rPr lang="it-IT" dirty="0"/>
            </a:br>
            <a:br>
              <a:rPr lang="it-IT" dirty="0"/>
            </a:br>
            <a:r>
              <a:rPr lang="it-IT" dirty="0" err="1"/>
              <a:t>ResNet</a:t>
            </a:r>
            <a:r>
              <a:rPr lang="it-IT" dirty="0"/>
              <a:t>: Il problema è meno legato al contesto visivo e più a </a:t>
            </a:r>
            <a:r>
              <a:rPr lang="it-IT" b="1" dirty="0"/>
              <a:t>una confusione tra oggetti simili o poco rappresentati</a:t>
            </a:r>
            <a:r>
              <a:rPr lang="it-IT" dirty="0"/>
              <a:t>.</a:t>
            </a:r>
            <a:br>
              <a:rPr lang="it-IT" dirty="0"/>
            </a:br>
            <a:br>
              <a:rPr lang="it-IT" dirty="0"/>
            </a:br>
            <a:r>
              <a:rPr lang="it-IT" b="1" dirty="0" err="1"/>
              <a:t>AlexNet</a:t>
            </a:r>
            <a:r>
              <a:rPr lang="it-IT" dirty="0"/>
              <a:t>: Stessa immagine (</a:t>
            </a:r>
            <a:r>
              <a:rPr lang="it-IT" dirty="0" err="1"/>
              <a:t>bookjacket</a:t>
            </a:r>
            <a:r>
              <a:rPr lang="it-IT" dirty="0"/>
              <a:t> in aula), ma il modello assegna </a:t>
            </a:r>
            <a:r>
              <a:rPr lang="it-IT" i="1" dirty="0" err="1"/>
              <a:t>envelope</a:t>
            </a:r>
            <a:r>
              <a:rPr lang="it-IT" dirty="0"/>
              <a:t>, </a:t>
            </a:r>
            <a:r>
              <a:rPr lang="it-IT" i="1" dirty="0" err="1"/>
              <a:t>paintbrush</a:t>
            </a:r>
            <a:r>
              <a:rPr lang="it-IT" dirty="0"/>
              <a:t>, </a:t>
            </a:r>
            <a:r>
              <a:rPr lang="it-IT" i="1" dirty="0"/>
              <a:t>iPod</a:t>
            </a:r>
            <a:r>
              <a:rPr lang="it-IT" dirty="0"/>
              <a:t>.</a:t>
            </a:r>
            <a:br>
              <a:rPr lang="it-IT" dirty="0"/>
            </a:br>
            <a:r>
              <a:rPr lang="it-IT" dirty="0"/>
              <a:t>→ </a:t>
            </a:r>
            <a:r>
              <a:rPr lang="it-IT" dirty="0" err="1"/>
              <a:t>AlexNet</a:t>
            </a:r>
            <a:r>
              <a:rPr lang="it-IT" dirty="0"/>
              <a:t> mostra </a:t>
            </a:r>
            <a:r>
              <a:rPr lang="it-IT" b="1" dirty="0"/>
              <a:t>poca comprensione globale</a:t>
            </a:r>
            <a:r>
              <a:rPr lang="it-IT" dirty="0"/>
              <a:t>, assegnando etichette </a:t>
            </a:r>
            <a:r>
              <a:rPr lang="it-IT" b="1" dirty="0"/>
              <a:t>completamente scollegate</a:t>
            </a:r>
            <a:r>
              <a:rPr lang="it-IT" dirty="0"/>
              <a:t> sia dall’oggetto sia dal contesto.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646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Qui stiamo confrontando la </a:t>
            </a:r>
            <a:r>
              <a:rPr lang="it-IT" b="1" dirty="0"/>
              <a:t>massima attivazione</a:t>
            </a:r>
            <a:r>
              <a:rPr lang="it-IT" dirty="0"/>
              <a:t> per la classe </a:t>
            </a:r>
            <a:r>
              <a:rPr lang="it-IT" i="1" dirty="0"/>
              <a:t>laptop</a:t>
            </a:r>
            <a:r>
              <a:rPr lang="it-IT" dirty="0"/>
              <a:t> nei tre modelli — ovvero le immagini che hanno generato il </a:t>
            </a:r>
            <a:r>
              <a:rPr lang="it-IT" dirty="0" err="1"/>
              <a:t>logit</a:t>
            </a:r>
            <a:r>
              <a:rPr lang="it-IT" dirty="0"/>
              <a:t> più alto per questa classe.</a:t>
            </a:r>
          </a:p>
          <a:p>
            <a:r>
              <a:rPr lang="it-IT" dirty="0"/>
              <a:t>🔹 In </a:t>
            </a:r>
            <a:r>
              <a:rPr lang="it-IT" b="1" dirty="0" err="1"/>
              <a:t>ViT</a:t>
            </a:r>
            <a:r>
              <a:rPr lang="it-IT" dirty="0"/>
              <a:t>, la top attivazione è generata da un’immagine di </a:t>
            </a:r>
            <a:r>
              <a:rPr lang="it-IT" i="1" dirty="0" err="1"/>
              <a:t>bookjacket</a:t>
            </a:r>
            <a:r>
              <a:rPr lang="it-IT" dirty="0"/>
              <a:t>, seguita da notebook cartacei. Il </a:t>
            </a:r>
            <a:r>
              <a:rPr lang="it-IT" dirty="0" err="1"/>
              <a:t>logit</a:t>
            </a:r>
            <a:r>
              <a:rPr lang="it-IT" dirty="0"/>
              <a:t> massimo è </a:t>
            </a:r>
            <a:r>
              <a:rPr lang="it-IT" b="1" dirty="0"/>
              <a:t>5.86</a:t>
            </a:r>
            <a:r>
              <a:rPr lang="it-IT" dirty="0"/>
              <a:t>, quindi piuttosto contenuto. Questo suggerisce che il modello riconosce una certa somiglianza, ma </a:t>
            </a:r>
            <a:r>
              <a:rPr lang="it-IT" b="1" dirty="0"/>
              <a:t>non ha una forte convinzione</a:t>
            </a:r>
            <a:r>
              <a:rPr lang="it-IT" dirty="0"/>
              <a:t> che si tratti di un laptop.</a:t>
            </a:r>
          </a:p>
          <a:p>
            <a:endParaRPr lang="it-IT" dirty="0"/>
          </a:p>
          <a:p>
            <a:r>
              <a:rPr lang="it-IT" dirty="0"/>
              <a:t>🔹 In </a:t>
            </a:r>
            <a:r>
              <a:rPr lang="it-IT" b="1" dirty="0" err="1"/>
              <a:t>ResNet</a:t>
            </a:r>
            <a:r>
              <a:rPr lang="it-IT" dirty="0"/>
              <a:t>, invece, vediamo </a:t>
            </a:r>
            <a:r>
              <a:rPr lang="it-IT" dirty="0" err="1"/>
              <a:t>logit</a:t>
            </a:r>
            <a:r>
              <a:rPr lang="it-IT" dirty="0"/>
              <a:t> molto più alti: la top attivazione arriva a </a:t>
            </a:r>
            <a:r>
              <a:rPr lang="it-IT" b="1" dirty="0"/>
              <a:t>10.91</a:t>
            </a:r>
            <a:r>
              <a:rPr lang="it-IT" dirty="0"/>
              <a:t>, ancora una volta per un </a:t>
            </a:r>
            <a:r>
              <a:rPr lang="it-IT" i="1" dirty="0" err="1"/>
              <a:t>bookjacket</a:t>
            </a:r>
            <a:r>
              <a:rPr lang="it-IT" dirty="0"/>
              <a:t>. Anche qui l’associazione avviene su base visiva o contestuale, ma con </a:t>
            </a:r>
            <a:r>
              <a:rPr lang="it-IT" b="1" dirty="0"/>
              <a:t>maggiore confidenza</a:t>
            </a:r>
            <a:r>
              <a:rPr lang="it-IT" dirty="0"/>
              <a:t>, segno di un </a:t>
            </a:r>
            <a:r>
              <a:rPr lang="it-IT" dirty="0" err="1"/>
              <a:t>bias</a:t>
            </a:r>
            <a:r>
              <a:rPr lang="it-IT" dirty="0"/>
              <a:t> più marcato.</a:t>
            </a:r>
          </a:p>
          <a:p>
            <a:endParaRPr lang="it-IT" dirty="0"/>
          </a:p>
          <a:p>
            <a:r>
              <a:rPr lang="it-IT" dirty="0"/>
              <a:t>🔹 </a:t>
            </a:r>
            <a:r>
              <a:rPr lang="it-IT" b="1" dirty="0" err="1"/>
              <a:t>AlexNet</a:t>
            </a:r>
            <a:r>
              <a:rPr lang="it-IT" dirty="0"/>
              <a:t> è quello più estremo: la prima immagine attiva la classe </a:t>
            </a:r>
            <a:r>
              <a:rPr lang="it-IT" i="1" dirty="0"/>
              <a:t>laptop</a:t>
            </a:r>
            <a:r>
              <a:rPr lang="it-IT" dirty="0"/>
              <a:t> con un </a:t>
            </a:r>
            <a:r>
              <a:rPr lang="it-IT" dirty="0" err="1"/>
              <a:t>logit</a:t>
            </a:r>
            <a:r>
              <a:rPr lang="it-IT" dirty="0"/>
              <a:t> altissimo, </a:t>
            </a:r>
            <a:r>
              <a:rPr lang="it-IT" b="1" dirty="0"/>
              <a:t>14.03</a:t>
            </a:r>
            <a:r>
              <a:rPr lang="it-IT" dirty="0"/>
              <a:t>, anche se rappresenta solo una copertina verde. Questo mostra una </a:t>
            </a:r>
            <a:r>
              <a:rPr lang="it-IT" b="1" dirty="0"/>
              <a:t>forte fragilità semantica</a:t>
            </a:r>
            <a:r>
              <a:rPr lang="it-IT" dirty="0"/>
              <a:t>: il modello confonde laptop con qualsiasi oggetto rettangolare in un certo contesto.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0132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costruire il nostro dataset, abbiamo utilizzato </a:t>
            </a:r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Stable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Diffusion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v1.5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un modello generativo che ci ha permesso di creare immagini artificiali controllando ogni dettaglio del contenuto.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nostro approccio è stato quello di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combinare soggetti neutri con contesti ad alto potenziale di </a:t>
            </a:r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scelta di oggetti neutri deriva proprio dalla volontà di escludere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intrinseci agli oggetti stessi, focalizzandoci piuttosto sull'effetto distorcente del contesto.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Abbiamo definito due array: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array di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 oggetti neutri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come ad esempio: </a:t>
            </a:r>
            <a:r>
              <a:rPr lang="it-IT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mela, un cuscino, un notebook, una bottiglia metallica, una lampada spenta, un libro chiuso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 un array di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contesti visivi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potenzialmente ambigui o distorsivi: </a:t>
            </a:r>
            <a:r>
              <a:rPr lang="it-IT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laboratorio scientifico, un ufficio moderno, una cucina, un bagno, un corridoio scolastico, un’officina, ecc.</a:t>
            </a: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67267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="1" dirty="0" err="1"/>
              <a:t>ViT</a:t>
            </a:r>
            <a:r>
              <a:rPr lang="it-IT" dirty="0"/>
              <a:t> è potente ma soffre di </a:t>
            </a:r>
            <a:r>
              <a:rPr lang="it-IT" b="1" dirty="0" err="1"/>
              <a:t>bias</a:t>
            </a:r>
            <a:r>
              <a:rPr lang="it-IT" b="1" dirty="0"/>
              <a:t> legati al contesto e allo sfondo</a:t>
            </a:r>
            <a:r>
              <a:rPr lang="it-IT" dirty="0"/>
              <a:t>: si lascia influenzare da ambienti visivi come garage o stanze minimaliste, e tende a </a:t>
            </a:r>
            <a:r>
              <a:rPr lang="it-IT" b="1" dirty="0"/>
              <a:t>confondere oggetti simili</a:t>
            </a:r>
            <a:r>
              <a:rPr lang="it-IT" dirty="0"/>
              <a:t> per via di una generalizzazione eccessiva.</a:t>
            </a:r>
          </a:p>
          <a:p>
            <a:r>
              <a:rPr lang="it-IT" b="1" dirty="0" err="1"/>
              <a:t>ResNet</a:t>
            </a:r>
            <a:r>
              <a:rPr lang="it-IT" dirty="0"/>
              <a:t> è più stabile, ma mostra </a:t>
            </a:r>
            <a:r>
              <a:rPr lang="it-IT" b="1" dirty="0" err="1"/>
              <a:t>bias</a:t>
            </a:r>
            <a:r>
              <a:rPr lang="it-IT" b="1" dirty="0"/>
              <a:t> su classi specifiche</a:t>
            </a:r>
            <a:r>
              <a:rPr lang="it-IT" dirty="0"/>
              <a:t> che si attivano troppo facilmente e fatica in contesti visivi complessi o poco rappresentati nel training.</a:t>
            </a:r>
          </a:p>
          <a:p>
            <a:r>
              <a:rPr lang="it-IT" b="1" dirty="0" err="1"/>
              <a:t>AlexNet</a:t>
            </a:r>
            <a:r>
              <a:rPr lang="it-IT" dirty="0"/>
              <a:t> è il più debole: presenta </a:t>
            </a:r>
            <a:r>
              <a:rPr lang="it-IT" b="1" dirty="0" err="1"/>
              <a:t>bias</a:t>
            </a:r>
            <a:r>
              <a:rPr lang="it-IT" b="1" dirty="0"/>
              <a:t> contestuali, confusione tra oggetti</a:t>
            </a:r>
            <a:r>
              <a:rPr lang="it-IT" dirty="0"/>
              <a:t> e persino </a:t>
            </a:r>
            <a:r>
              <a:rPr lang="it-IT" b="1" dirty="0" err="1"/>
              <a:t>bias</a:t>
            </a:r>
            <a:r>
              <a:rPr lang="it-IT" b="1" dirty="0"/>
              <a:t> culturali</a:t>
            </a:r>
            <a:r>
              <a:rPr lang="it-IT" dirty="0"/>
              <a:t>, segno di una </a:t>
            </a:r>
            <a:r>
              <a:rPr lang="it-IT" b="1" dirty="0"/>
              <a:t>comprensione limitata</a:t>
            </a:r>
            <a:r>
              <a:rPr lang="it-IT" dirty="0"/>
              <a:t> dell’immagine.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it-IT" dirty="0"/>
            </a:br>
            <a:br>
              <a:rPr lang="it-IT" dirty="0"/>
            </a:br>
            <a:r>
              <a:rPr lang="it-IT" dirty="0"/>
              <a:t>I </a:t>
            </a:r>
            <a:r>
              <a:rPr lang="it-IT" b="1" dirty="0" err="1"/>
              <a:t>bias</a:t>
            </a:r>
            <a:r>
              <a:rPr lang="it-IT" b="1" dirty="0"/>
              <a:t> culturali</a:t>
            </a:r>
            <a:r>
              <a:rPr lang="it-IT" dirty="0"/>
              <a:t> si verificano quando il modello </a:t>
            </a:r>
            <a:r>
              <a:rPr lang="it-IT" b="1" dirty="0"/>
              <a:t>applica interpretazioni basate su norme o simboli culturali</a:t>
            </a:r>
            <a:r>
              <a:rPr lang="it-IT" dirty="0"/>
              <a:t> presenti nei dati di training, anche se </a:t>
            </a:r>
            <a:r>
              <a:rPr lang="it-IT" b="1" dirty="0"/>
              <a:t>non sono rilevanti o generalizzabili</a:t>
            </a:r>
            <a:r>
              <a:rPr lang="it-IT" dirty="0"/>
              <a:t> nel contesto attuale.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82989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="1" dirty="0" err="1"/>
              <a:t>ViT</a:t>
            </a:r>
            <a:r>
              <a:rPr lang="it-IT" dirty="0"/>
              <a:t> funziona bene in ambienti familiari ma fatica con sfondi complessi.</a:t>
            </a:r>
            <a:br>
              <a:rPr lang="it-IT" dirty="0"/>
            </a:br>
            <a:r>
              <a:rPr lang="it-IT" b="1" dirty="0" err="1"/>
              <a:t>ResNet</a:t>
            </a:r>
            <a:r>
              <a:rPr lang="it-IT" dirty="0"/>
              <a:t> è solido nei casi semplici ma ha difficoltà a generalizzare e soffre su certe classi.</a:t>
            </a:r>
            <a:br>
              <a:rPr lang="it-IT" dirty="0"/>
            </a:br>
            <a:r>
              <a:rPr lang="it-IT" b="1" dirty="0" err="1"/>
              <a:t>AlexNet</a:t>
            </a:r>
            <a:r>
              <a:rPr lang="it-IT" dirty="0"/>
              <a:t> è il meno affidabile, con quasi metà delle immagini incoerenti e molti errori sia sul contenuto che sul contesto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3870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il nostro progetto, abbiamo mostrato chiaramente come i modelli di intelligenza artificiale per il riconoscimento delle immagini possano commettere errori sistematici quando si basano troppo sul contesto o sullo sfondo delle immagini, piuttosto che sull’oggetto principale.</a:t>
            </a:r>
          </a:p>
          <a:p>
            <a:endParaRPr lang="it-IT" dirty="0"/>
          </a:p>
          <a:p>
            <a:r>
              <a:rPr lang="it-IT" dirty="0"/>
              <a:t>Testando diversi modelli, dai più tradizionali (come </a:t>
            </a:r>
            <a:r>
              <a:rPr lang="it-IT" dirty="0" err="1"/>
              <a:t>AlexNet</a:t>
            </a:r>
            <a:r>
              <a:rPr lang="it-IT" dirty="0"/>
              <a:t>) ai più recenti (come </a:t>
            </a:r>
            <a:r>
              <a:rPr lang="it-IT" dirty="0" err="1"/>
              <a:t>ResNet</a:t>
            </a:r>
            <a:r>
              <a:rPr lang="it-IT" dirty="0"/>
              <a:t> e </a:t>
            </a:r>
            <a:r>
              <a:rPr lang="it-IT" dirty="0" err="1"/>
              <a:t>ViT</a:t>
            </a:r>
            <a:r>
              <a:rPr lang="it-IT" dirty="0"/>
              <a:t>), abbiamo visto che tutti presentano una certa vulnerabilità a queste correlazioni fuorvianti, con errori che derivano dal collegare l'oggetto al contesto sbagliato. Anche i modelli più avanzati non sono immuni da questo problema.</a:t>
            </a:r>
          </a:p>
          <a:p>
            <a:r>
              <a:rPr lang="it-IT" dirty="0"/>
              <a:t>Usando un dataset artificiale costruito appositamente e analizzando i risultati con tecniche basate su modelli linguistici, siamo riusciti a mettere in luce questi </a:t>
            </a:r>
            <a:r>
              <a:rPr lang="it-IT" dirty="0" err="1"/>
              <a:t>bias</a:t>
            </a:r>
            <a:r>
              <a:rPr lang="it-IT" dirty="0"/>
              <a:t> in modo efficace.</a:t>
            </a:r>
          </a:p>
          <a:p>
            <a:endParaRPr lang="it-IT" dirty="0"/>
          </a:p>
          <a:p>
            <a:r>
              <a:rPr lang="it-IT" dirty="0"/>
              <a:t>Il nostro lavoro evidenzia quindi una criticità importante: per avere modelli davvero affidabili è necessario ridurre al minimo l’impatto dei contesti ingannevoli.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31810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nostro lavoro apre la strada a due possibili direzioni:</a:t>
            </a:r>
          </a:p>
          <a:p>
            <a:br>
              <a:rPr lang="it-IT" dirty="0"/>
            </a:br>
            <a:r>
              <a:rPr lang="it-IT" dirty="0"/>
              <a:t>Il dataset sintetico, progettato per mettere in evidenza i </a:t>
            </a:r>
            <a:r>
              <a:rPr lang="it-IT" dirty="0" err="1"/>
              <a:t>bias</a:t>
            </a:r>
            <a:r>
              <a:rPr lang="it-IT" dirty="0"/>
              <a:t> contestuali, può essere </a:t>
            </a:r>
            <a:r>
              <a:rPr lang="it-IT" b="1" dirty="0"/>
              <a:t>ampliato</a:t>
            </a:r>
            <a:r>
              <a:rPr lang="it-IT" dirty="0"/>
              <a:t> per diventare un </a:t>
            </a:r>
            <a:r>
              <a:rPr lang="it-IT" i="1" dirty="0"/>
              <a:t>benchmark cognitivo</a:t>
            </a:r>
            <a:r>
              <a:rPr lang="it-IT" dirty="0"/>
              <a:t> ricco e modulare, capace di far emergere sistematicamente le debolezze semantiche dei modelli.</a:t>
            </a:r>
          </a:p>
          <a:p>
            <a:endParaRPr lang="it-IT" dirty="0"/>
          </a:p>
          <a:p>
            <a:r>
              <a:rPr lang="it-IT" b="1" dirty="0"/>
              <a:t>Correzione attiva tramite fine-tuning mirato</a:t>
            </a:r>
            <a:br>
              <a:rPr lang="it-IT" dirty="0"/>
            </a:br>
            <a:r>
              <a:rPr lang="it-IT" dirty="0"/>
              <a:t>Una volta identificate le predizioni incoerenti (es. tramite LLM), si potrebbe pensare, se possibile, di usare proprio quelle immagini critiche per eseguire un </a:t>
            </a:r>
            <a:r>
              <a:rPr lang="it-IT" b="1" dirty="0"/>
              <a:t>fine-tuning correttivo</a:t>
            </a:r>
            <a:r>
              <a:rPr lang="it-IT" dirty="0"/>
              <a:t>, che “insegni” al modello a </a:t>
            </a:r>
            <a:r>
              <a:rPr lang="it-IT" b="1" dirty="0"/>
              <a:t>disambiguare i contesti</a:t>
            </a:r>
            <a:r>
              <a:rPr lang="it-IT" dirty="0"/>
              <a:t> e a dare priorità semantica all’oggetto target.</a:t>
            </a:r>
            <a:br>
              <a:rPr lang="it-IT" dirty="0"/>
            </a:br>
            <a:r>
              <a:rPr lang="it-IT" dirty="0"/>
              <a:t>In questo modo, si può immaginare una pipeline in due fasi:</a:t>
            </a:r>
            <a:br>
              <a:rPr lang="it-IT" dirty="0"/>
            </a:br>
            <a:r>
              <a:rPr lang="it-IT" i="1" dirty="0"/>
              <a:t>auditing → selezione dei fallimenti → </a:t>
            </a:r>
            <a:r>
              <a:rPr lang="it-IT" i="1" dirty="0" err="1"/>
              <a:t>retraining</a:t>
            </a:r>
            <a:r>
              <a:rPr lang="it-IT" i="1" dirty="0"/>
              <a:t> mirato.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3563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ogni combinazione soggetto-contesto, abbiamo generato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 immagini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Dopo la generazione automatica, abbiamo effettuato un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controllo manuale di qualità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 rimuovere tutte le immagini incoerenti con il prompt, per un totale di 282 immagini. 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prompt utilizzato per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Stable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Diffusion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seguiva uno schema fisso:</a:t>
            </a:r>
          </a:p>
          <a:p>
            <a:r>
              <a:rPr lang="it-IT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 </a:t>
            </a:r>
            <a:r>
              <a:rPr lang="it-IT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neutral</a:t>
            </a:r>
            <a:r>
              <a:rPr lang="it-IT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</a:t>
            </a:r>
            <a:r>
              <a:rPr lang="it-IT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it-IT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in a [context] background”</a:t>
            </a: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2766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Abbiamo valutato anche l’uso di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DiffusionDB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(dataset pubblico di milioni di immagini generate), ma abbiamo riscontrato forti difficoltà pratiche: è diviso in migliaia di pacchetti ZIP, contiene molte immagini poco coerenti e l’estrazione selettiva richiedeva il download di porzioni molto grandi. Abbiamo anche considerato brevemente il COCO dataset, ma non è adatto al nostro scopo perché le immagini non sono costruite per introdurre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bias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controllati.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4824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ciascuna immagine, il modello produce un vettore di </a:t>
            </a:r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logits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valori numerici che rappresentano l'attivazione di ogni classe,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prima dell'applicazione della </a:t>
            </a:r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softmax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vettore dei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logits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può contenere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migliaia di valori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(es. 1000 per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ImageNet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ma non è sempre utile o gestibile analizzarlo per intero. Per questo motivo abbiamo deciso di estrarre solo le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 10 attivazioni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Questa scelta è stata motivata da ragioni sia computazionali sia cognitive: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valori più alti sono quelli su cui il modello è più sicuro.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top-10 classi conservano la maggior parte dell’informazione utile.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scelta del numero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è supportata da letteratura dove si mostra che top-10 è uno dei compromessi più comuni tra fedeltà e sintesi. {link articolo}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questo punto, per ciascuna immagine del nostro dataset, avevamo quindi: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prompt originale usato per generarla.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vettore delle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 10 classi predette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 ciascun modello.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Abbiamo voluto allora verificare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le predizioni del modello fossero semanticamente coerenti con il contenuto del prompt originale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oppure se si fossero lasciate influenzare da elementi fuorvianti nel contesto.</a:t>
            </a:r>
          </a:p>
          <a:p>
            <a:endParaRPr lang="it-IT" dirty="0"/>
          </a:p>
          <a:p>
            <a:r>
              <a:rPr lang="it-IT" dirty="0"/>
              <a:t>Applichiamo la </a:t>
            </a:r>
            <a:r>
              <a:rPr lang="it-IT" dirty="0" err="1"/>
              <a:t>softmax</a:t>
            </a:r>
            <a:r>
              <a:rPr lang="it-IT" dirty="0"/>
              <a:t> per calcolare le </a:t>
            </a:r>
            <a:r>
              <a:rPr lang="it-IT" b="1" dirty="0"/>
              <a:t>probabilità associate ai 10 </a:t>
            </a:r>
            <a:r>
              <a:rPr lang="it-IT" b="1" dirty="0" err="1"/>
              <a:t>logits</a:t>
            </a:r>
            <a:r>
              <a:rPr lang="it-IT" b="1" dirty="0"/>
              <a:t> più attivati</a:t>
            </a:r>
            <a:r>
              <a:rPr lang="it-IT" dirty="0"/>
              <a:t>, cioè quelli che il modello considera più rilevanti per la classificazione dell’immagine.</a:t>
            </a:r>
          </a:p>
          <a:p>
            <a:r>
              <a:rPr lang="it-IT" dirty="0"/>
              <a:t>Utilizziamo la </a:t>
            </a:r>
            <a:r>
              <a:rPr lang="it-IT" dirty="0" err="1"/>
              <a:t>softmax</a:t>
            </a:r>
            <a:r>
              <a:rPr lang="it-IT" dirty="0"/>
              <a:t> per trasformare i </a:t>
            </a:r>
            <a:r>
              <a:rPr lang="it-IT" dirty="0" err="1"/>
              <a:t>logits</a:t>
            </a:r>
            <a:r>
              <a:rPr lang="it-IT" dirty="0"/>
              <a:t>, cioè l’output grezzo del modello, in probabilità interpretabili. La </a:t>
            </a:r>
            <a:r>
              <a:rPr lang="it-IT" dirty="0" err="1"/>
              <a:t>softmax</a:t>
            </a:r>
            <a:r>
              <a:rPr lang="it-IT" dirty="0"/>
              <a:t> è una funzione monotona: preserva l’ordine dei valori, quindi se un </a:t>
            </a:r>
            <a:r>
              <a:rPr lang="it-IT" dirty="0" err="1"/>
              <a:t>logit</a:t>
            </a:r>
            <a:r>
              <a:rPr lang="it-IT" dirty="0"/>
              <a:t> è maggiore di un altro, anche la sua probabilità lo sarà.</a:t>
            </a:r>
          </a:p>
          <a:p>
            <a:r>
              <a:rPr lang="it-IT" dirty="0"/>
              <a:t>Questo ci consente di ordinare le classi come faremmo con i </a:t>
            </a:r>
            <a:r>
              <a:rPr lang="it-IT" dirty="0" err="1"/>
              <a:t>logits</a:t>
            </a:r>
            <a:r>
              <a:rPr lang="it-IT" dirty="0"/>
              <a:t>, ma con il vantaggio di ottenere </a:t>
            </a:r>
            <a:r>
              <a:rPr lang="it-IT" b="1" dirty="0"/>
              <a:t>valori leggibili</a:t>
            </a:r>
            <a:r>
              <a:rPr lang="it-IT" dirty="0"/>
              <a:t>, normalizzati tra 0 e 1, che possono essere interpretati come vere probabilità.</a:t>
            </a:r>
            <a:br>
              <a:rPr lang="it-IT" dirty="0"/>
            </a:b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8190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valutare se i </a:t>
            </a:r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logits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top-10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restituiti da ciascun modello fossero effettivamente coerenti con il contenuto previsto dell’immagine, abbiamo sfruttato le capacità semantiche di un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Large Language Model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(LLM), nello specifico tramite le API di OpenAI — in particolare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GPT-4o-mini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scelto per il buon equilibrio tra prestazioni e costi.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LLM riceve, per ogni immagine, un prompt composto da: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prompt originale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utilizzato per generare l'immagine;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top-10 classi predette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dal modello visivo.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partire da queste informazioni, il LLM restituisce una valutazione che viene salvata all’interno di un file .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jsonl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Lines), dove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ogni riga rappresenta un’immagine analizzata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Ogni record nel file contiene: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uno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score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ovvero un valore numerico tra 0 e 1 che misura il livello di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coerenza semantica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 le predizioni e il contenuto del prompt;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spiegazione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testuale, che giustifica la valutazione data;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campo di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confidence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che riflette la sicurezza del giudizio espresso.</a:t>
            </a:r>
          </a:p>
          <a:p>
            <a:pPr lvl="0"/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Dopo aver ottenuto un file .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jsonl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contenente i mini-report LLM per ciascuna immagine (uno per riga, con score,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explanation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confidence), costruiamo un report finale aggregato per il modello analizzato in formato Markdown.</a:t>
            </a:r>
          </a:p>
          <a:p>
            <a:pPr lvl="0"/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7728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Come viene costruito il maxi-report:</a:t>
            </a: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 parte dal file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llm_audit.jsonl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che contiene tutte le valutazioni immagine per immagine.</a:t>
            </a:r>
          </a:p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 filtrano le immagini considerate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incoerenti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cioè con score &lt; 0.3. L’imprecisione visiva di alcune immagini generate da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Stable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Diffusion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reso necessaria l’adozione di una soglia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tollerante ma selettiva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Per questo motivo, abbiamo considerato i valori di score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inferiori a 0.3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come indicativi di 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fallimenti semantici rilevanti.</a:t>
            </a: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creare questo report finale, il LLM riceve due gruppi di informazioni già calcolate dalle celle precedenti:</a:t>
            </a:r>
          </a:p>
          <a:p>
            <a:pPr lvl="0"/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Metriche globali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come:</a:t>
            </a:r>
          </a:p>
          <a:p>
            <a:pPr lvl="1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numero totale di immagini analizzate,</a:t>
            </a:r>
          </a:p>
          <a:p>
            <a:pPr lvl="1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media, mediana e deviazione standard degli score di coerenza,</a:t>
            </a:r>
          </a:p>
          <a:p>
            <a:pPr lvl="1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percentuale di immagini considerate incoerenti.</a:t>
            </a:r>
          </a:p>
          <a:p>
            <a:pPr lvl="0"/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Elenco dettagliato delle immagini incoerenti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cioè quelle con uno score inferiore a 0.3, accompagnato da:</a:t>
            </a:r>
          </a:p>
          <a:p>
            <a:pPr lvl="1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prompt sintetizzato originale,</a:t>
            </a:r>
          </a:p>
          <a:p>
            <a:pPr lvl="1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elenco delle predizioni meno coerenti,</a:t>
            </a:r>
          </a:p>
          <a:p>
            <a:pPr lvl="1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spiegazioni testuali generate dal LLM stesso.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79524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Questa sezione fornisce un quadro riassuntivo chiaro delle metriche globali sul set di immagini analizzate. In particolare, include:</a:t>
            </a:r>
          </a:p>
          <a:p>
            <a:pPr lvl="1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Numero totale di immagini analizzate.</a:t>
            </a:r>
          </a:p>
          <a:p>
            <a:pPr lvl="1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Media, mediana e deviazione standard degli score di coerenza assegnati dal LLM.</a:t>
            </a:r>
          </a:p>
          <a:p>
            <a:pPr lvl="1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Percentuale di immagini identificate come incoerenti (score &lt; 0.3).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Statistiche dettagliate sull’incoerenza per ciascun oggetto target e contesto utilizzato, permettendo così di capire quali combinazioni oggetto-contesto risultano più problematiche.</a:t>
            </a:r>
          </a:p>
          <a:p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QUALE TECNICA DI PROMPTING STIAMO USANDO?</a:t>
            </a:r>
          </a:p>
          <a:p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5156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D451DD-4A36-C973-D098-4D1D95F77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B8CB398-FD12-9F6C-5E3F-121370E0BE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0248CDA-9816-507F-A65D-FFBF8000A5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questa sezione, il LLM identifica e descrive con esempi concreti le principali tipologie di errori sistematici compiuti dal modello. I pattern di errore tipicamente riportati includono:</a:t>
            </a:r>
          </a:p>
          <a:p>
            <a:pPr lvl="1"/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Misalignment</a:t>
            </a:r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il contesto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il modello predice frequentemente oggetti contestualmente irrilevanti, indicando una scarsa comprensione della scena.</a:t>
            </a:r>
          </a:p>
          <a:p>
            <a:pPr lvl="1"/>
            <a:r>
              <a:rPr lang="it-IT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Overgeneralizzazione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il modello tende a predire oggetti generici o comuni invece di quelli specifici del prompt.</a:t>
            </a:r>
          </a:p>
          <a:p>
            <a:pPr lvl="1"/>
            <a:r>
              <a:rPr lang="it-IT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Mancato riconoscimento dell’oggetto target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il modello ha spesso difficoltà a identificare correttamente l’oggetto principale descritto dal prompt.</a:t>
            </a:r>
          </a:p>
          <a:p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Questi pattern di errore sono corredati da esempi reali che chiariscono ulteriormente il tipo di errore commesso.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9070C72-B025-FEA8-C44D-6DDE06F4EB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2659B-1499-496B-95E6-0648C9C5A3D7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521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57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43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39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69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43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963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88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670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41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86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527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34" r:id="rId6"/>
    <p:sldLayoutId id="2147483730" r:id="rId7"/>
    <p:sldLayoutId id="2147483731" r:id="rId8"/>
    <p:sldLayoutId id="2147483732" r:id="rId9"/>
    <p:sldLayoutId id="2147483733" r:id="rId10"/>
    <p:sldLayoutId id="214748373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jpg"/><Relationship Id="rId3" Type="http://schemas.openxmlformats.org/officeDocument/2006/relationships/image" Target="../media/image58.png"/><Relationship Id="rId7" Type="http://schemas.openxmlformats.org/officeDocument/2006/relationships/image" Target="../media/image6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1.jpg"/><Relationship Id="rId5" Type="http://schemas.openxmlformats.org/officeDocument/2006/relationships/image" Target="../media/image60.jpg"/><Relationship Id="rId4" Type="http://schemas.openxmlformats.org/officeDocument/2006/relationships/image" Target="../media/image59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jpg"/><Relationship Id="rId7" Type="http://schemas.openxmlformats.org/officeDocument/2006/relationships/image" Target="../media/image6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7.jpg"/><Relationship Id="rId5" Type="http://schemas.openxmlformats.org/officeDocument/2006/relationships/image" Target="../media/image66.jpg"/><Relationship Id="rId4" Type="http://schemas.openxmlformats.org/officeDocument/2006/relationships/image" Target="../media/image6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image" Target="../media/image74.png"/><Relationship Id="rId7" Type="http://schemas.openxmlformats.org/officeDocument/2006/relationships/image" Target="../media/image7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Relationship Id="rId9" Type="http://schemas.openxmlformats.org/officeDocument/2006/relationships/image" Target="../media/image8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4.jpg"/><Relationship Id="rId5" Type="http://schemas.openxmlformats.org/officeDocument/2006/relationships/image" Target="../media/image83.jpg"/><Relationship Id="rId4" Type="http://schemas.openxmlformats.org/officeDocument/2006/relationships/image" Target="../media/image8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8.jpg"/><Relationship Id="rId5" Type="http://schemas.openxmlformats.org/officeDocument/2006/relationships/image" Target="../media/image87.jpg"/><Relationship Id="rId4" Type="http://schemas.openxmlformats.org/officeDocument/2006/relationships/image" Target="../media/image8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3" Type="http://schemas.openxmlformats.org/officeDocument/2006/relationships/image" Target="../media/image89.png"/><Relationship Id="rId7" Type="http://schemas.openxmlformats.org/officeDocument/2006/relationships/image" Target="../media/image9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8.jpg"/><Relationship Id="rId5" Type="http://schemas.openxmlformats.org/officeDocument/2006/relationships/image" Target="../media/image97.jpg"/><Relationship Id="rId4" Type="http://schemas.openxmlformats.org/officeDocument/2006/relationships/image" Target="../media/image96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2.jpg"/><Relationship Id="rId5" Type="http://schemas.openxmlformats.org/officeDocument/2006/relationships/image" Target="../media/image101.png"/><Relationship Id="rId4" Type="http://schemas.openxmlformats.org/officeDocument/2006/relationships/image" Target="../media/image100.jp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png"/><Relationship Id="rId3" Type="http://schemas.openxmlformats.org/officeDocument/2006/relationships/image" Target="../media/image1.jpeg"/><Relationship Id="rId7" Type="http://schemas.openxmlformats.org/officeDocument/2006/relationships/image" Target="../media/image106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png"/><Relationship Id="rId11" Type="http://schemas.openxmlformats.org/officeDocument/2006/relationships/image" Target="../media/image109.svg"/><Relationship Id="rId5" Type="http://schemas.openxmlformats.org/officeDocument/2006/relationships/image" Target="../media/image104.svg"/><Relationship Id="rId10" Type="http://schemas.openxmlformats.org/officeDocument/2006/relationships/image" Target="../media/image17.png"/><Relationship Id="rId4" Type="http://schemas.openxmlformats.org/officeDocument/2006/relationships/image" Target="../media/image103.png"/><Relationship Id="rId9" Type="http://schemas.openxmlformats.org/officeDocument/2006/relationships/image" Target="../media/image108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FA89F1-5B79-8EB3-4DA2-C0275EAE7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7"/>
            <a:ext cx="5556148" cy="397764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it-IT" sz="6500" dirty="0" err="1"/>
              <a:t>Static</a:t>
            </a:r>
            <a:r>
              <a:rPr lang="it-IT" sz="6500" dirty="0"/>
              <a:t> Images Network Analyzer</a:t>
            </a:r>
            <a:br>
              <a:rPr lang="it-IT" sz="6500" dirty="0"/>
            </a:br>
            <a:endParaRPr lang="it-IT" sz="6500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B970A65-6818-B66A-30F3-F26D741948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145" y="4868146"/>
            <a:ext cx="5577839" cy="1316736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it-IT" sz="2000" dirty="0"/>
              <a:t>Sofia Manno</a:t>
            </a:r>
          </a:p>
          <a:p>
            <a:pPr>
              <a:lnSpc>
                <a:spcPct val="100000"/>
              </a:lnSpc>
            </a:pPr>
            <a:r>
              <a:rPr lang="it-IT" sz="2000" dirty="0"/>
              <a:t>Cristiano Pistorio </a:t>
            </a:r>
          </a:p>
          <a:p>
            <a:pPr>
              <a:lnSpc>
                <a:spcPct val="100000"/>
              </a:lnSpc>
            </a:pPr>
            <a:r>
              <a:rPr lang="it-IT" sz="2000" dirty="0"/>
              <a:t>Giuliano </a:t>
            </a:r>
            <a:r>
              <a:rPr lang="it-IT" sz="2000" dirty="0" err="1"/>
              <a:t>Sicali</a:t>
            </a:r>
            <a:endParaRPr lang="it-IT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7CCF97-487D-D88F-25CF-11105B8BD2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374" r="4530" b="-3"/>
          <a:stretch>
            <a:fillRect/>
          </a:stretch>
        </p:blipFill>
        <p:spPr>
          <a:xfrm>
            <a:off x="7238682" y="836606"/>
            <a:ext cx="4413173" cy="518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2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E17AA97-89A7-45C1-B813-BFF6C23D7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C25711E-AEDA-7E9D-694F-C04973DC2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288536" cy="3364992"/>
          </a:xfrm>
        </p:spPr>
        <p:txBody>
          <a:bodyPr>
            <a:normAutofit/>
          </a:bodyPr>
          <a:lstStyle/>
          <a:p>
            <a:r>
              <a:rPr lang="it-IT" b="1"/>
              <a:t>Architettura dello Script Prompting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91E908F-EF1E-2FDB-BE4D-3F4C56B2F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7A2980E-8F82-6B7D-A838-277407403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24F75156-67BF-7B7A-9791-E4637894F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4213239"/>
              </p:ext>
            </p:extLst>
          </p:nvPr>
        </p:nvGraphicFramePr>
        <p:xfrm>
          <a:off x="5532120" y="978408"/>
          <a:ext cx="6144768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4641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66CB459E-7ADB-A489-75C1-458C6B532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29" y="1130956"/>
            <a:ext cx="10972741" cy="459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221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9CDB4B-1EBA-32B3-902C-BC2303301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907542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Maxi-Report Finale</a:t>
            </a:r>
            <a:br>
              <a:rPr lang="it-IT" dirty="0"/>
            </a:br>
            <a:r>
              <a:rPr lang="it-IT" sz="1800" dirty="0"/>
              <a:t>in formato Markdown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616B5A5-A96A-2BC5-E9F6-475B04598F57}"/>
              </a:ext>
            </a:extLst>
          </p:cNvPr>
          <p:cNvSpPr/>
          <p:nvPr/>
        </p:nvSpPr>
        <p:spPr>
          <a:xfrm>
            <a:off x="768856" y="1905000"/>
            <a:ext cx="2926844" cy="3371849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i="1" dirty="0" err="1">
                <a:solidFill>
                  <a:schemeClr val="tx1"/>
                </a:solidFill>
              </a:rPr>
              <a:t>llm_audit.jsonl</a:t>
            </a:r>
            <a:endParaRPr lang="it-IT" sz="2400" i="1" dirty="0">
              <a:solidFill>
                <a:schemeClr val="tx1"/>
              </a:solidFill>
            </a:endParaRPr>
          </a:p>
          <a:p>
            <a:pPr algn="ctr"/>
            <a:br>
              <a:rPr lang="it-IT" dirty="0">
                <a:solidFill>
                  <a:schemeClr val="tx1"/>
                </a:solidFill>
              </a:rPr>
            </a:br>
            <a:r>
              <a:rPr lang="it-IT" b="1" dirty="0">
                <a:solidFill>
                  <a:schemeClr val="tx1"/>
                </a:solidFill>
              </a:rPr>
              <a:t>id</a:t>
            </a:r>
          </a:p>
          <a:p>
            <a:pPr algn="ctr"/>
            <a:r>
              <a:rPr lang="it-IT" b="1" dirty="0">
                <a:solidFill>
                  <a:schemeClr val="tx1"/>
                </a:solidFill>
              </a:rPr>
              <a:t>prompt</a:t>
            </a:r>
          </a:p>
          <a:p>
            <a:pPr algn="ctr"/>
            <a:r>
              <a:rPr lang="it-IT" b="1" dirty="0" err="1">
                <a:solidFill>
                  <a:schemeClr val="tx1"/>
                </a:solidFill>
              </a:rPr>
              <a:t>model_name</a:t>
            </a:r>
            <a:endParaRPr lang="it-IT" b="1" dirty="0">
              <a:solidFill>
                <a:schemeClr val="tx1"/>
              </a:solidFill>
            </a:endParaRPr>
          </a:p>
          <a:p>
            <a:pPr algn="ctr"/>
            <a:r>
              <a:rPr lang="it-IT" b="1" dirty="0">
                <a:solidFill>
                  <a:schemeClr val="tx1"/>
                </a:solidFill>
              </a:rPr>
              <a:t>top_10</a:t>
            </a:r>
          </a:p>
          <a:p>
            <a:pPr algn="ctr"/>
            <a:r>
              <a:rPr lang="it-IT" b="1" dirty="0">
                <a:solidFill>
                  <a:schemeClr val="tx1"/>
                </a:solidFill>
              </a:rPr>
              <a:t>score</a:t>
            </a:r>
          </a:p>
          <a:p>
            <a:pPr algn="ctr"/>
            <a:r>
              <a:rPr lang="it-IT" b="1" dirty="0" err="1">
                <a:solidFill>
                  <a:schemeClr val="tx1"/>
                </a:solidFill>
              </a:rPr>
              <a:t>explanation</a:t>
            </a:r>
            <a:endParaRPr lang="it-IT" b="1" dirty="0">
              <a:solidFill>
                <a:schemeClr val="tx1"/>
              </a:solidFill>
            </a:endParaRPr>
          </a:p>
          <a:p>
            <a:pPr algn="ctr"/>
            <a:r>
              <a:rPr lang="it-IT" b="1" dirty="0">
                <a:solidFill>
                  <a:schemeClr val="tx1"/>
                </a:solidFill>
              </a:rPr>
              <a:t>confidence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63C834D-D1F2-3A9B-9158-FFEAA628A2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885B85D-D18A-BED9-1CA8-A9B94FD90663}"/>
              </a:ext>
            </a:extLst>
          </p:cNvPr>
          <p:cNvSpPr/>
          <p:nvPr/>
        </p:nvSpPr>
        <p:spPr>
          <a:xfrm>
            <a:off x="768856" y="5574792"/>
            <a:ext cx="10654288" cy="907543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</a:rPr>
              <a:t>L’imprecisione visiva di alcune immagini generate da </a:t>
            </a:r>
            <a:r>
              <a:rPr lang="it-IT" dirty="0" err="1">
                <a:solidFill>
                  <a:schemeClr val="tx1"/>
                </a:solidFill>
              </a:rPr>
              <a:t>Stable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Diffusion</a:t>
            </a:r>
            <a:r>
              <a:rPr lang="it-IT" dirty="0">
                <a:solidFill>
                  <a:schemeClr val="tx1"/>
                </a:solidFill>
              </a:rPr>
              <a:t> ha reso necessaria l’adozione di una soglia </a:t>
            </a:r>
            <a:r>
              <a:rPr lang="it-IT" b="1" dirty="0">
                <a:solidFill>
                  <a:schemeClr val="tx1"/>
                </a:solidFill>
              </a:rPr>
              <a:t>tollerante ma selettiva </a:t>
            </a:r>
            <a:r>
              <a:rPr lang="it-IT" b="1" dirty="0">
                <a:solidFill>
                  <a:schemeClr val="tx1"/>
                </a:solidFill>
                <a:sym typeface="Wingdings" panose="05000000000000000000" pitchFamily="2" charset="2"/>
              </a:rPr>
              <a:t> score &lt; 0.3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FF392B5-A488-0434-2D3E-5AE1678081E9}"/>
              </a:ext>
            </a:extLst>
          </p:cNvPr>
          <p:cNvSpPr txBox="1"/>
          <p:nvPr/>
        </p:nvSpPr>
        <p:spPr>
          <a:xfrm>
            <a:off x="4381500" y="2076449"/>
            <a:ext cx="70416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FASI</a:t>
            </a:r>
          </a:p>
          <a:p>
            <a:pPr algn="ctr"/>
            <a:r>
              <a:rPr lang="it-IT" dirty="0">
                <a:solidFill>
                  <a:schemeClr val="accent6"/>
                </a:solidFill>
              </a:rPr>
              <a:t>______________________________________________</a:t>
            </a:r>
          </a:p>
          <a:p>
            <a:pPr algn="ctr"/>
            <a:endParaRPr lang="it-IT" dirty="0"/>
          </a:p>
          <a:p>
            <a:pPr algn="ctr"/>
            <a:r>
              <a:rPr lang="it-IT" b="1" dirty="0"/>
              <a:t>1.</a:t>
            </a:r>
            <a:r>
              <a:rPr lang="it-IT" dirty="0"/>
              <a:t> Ogni riga → un’immagine → una valutazione semantica</a:t>
            </a:r>
          </a:p>
          <a:p>
            <a:pPr algn="ctr"/>
            <a:endParaRPr lang="it-IT" dirty="0"/>
          </a:p>
          <a:p>
            <a:pPr algn="ctr"/>
            <a:r>
              <a:rPr lang="it-IT" b="1" dirty="0"/>
              <a:t>2.</a:t>
            </a:r>
            <a:r>
              <a:rPr lang="it-IT" dirty="0"/>
              <a:t> Filtro delle immagini </a:t>
            </a:r>
            <a:r>
              <a:rPr lang="it-IT" b="1" dirty="0"/>
              <a:t>incoerenti</a:t>
            </a:r>
            <a:r>
              <a:rPr lang="it-IT" dirty="0"/>
              <a:t> (score &lt; 0.3)</a:t>
            </a:r>
          </a:p>
          <a:p>
            <a:pPr algn="ctr"/>
            <a:endParaRPr lang="it-IT" dirty="0"/>
          </a:p>
          <a:p>
            <a:pPr algn="ctr"/>
            <a:r>
              <a:rPr lang="it-IT" b="1" dirty="0"/>
              <a:t>3.</a:t>
            </a:r>
            <a:r>
              <a:rPr lang="it-IT" dirty="0"/>
              <a:t> LLM riceve:</a:t>
            </a:r>
          </a:p>
          <a:p>
            <a:pPr algn="ctr"/>
            <a:r>
              <a:rPr lang="it-IT" dirty="0"/>
              <a:t>Statistiche globali (media, % incoerenti, </a:t>
            </a:r>
            <a:r>
              <a:rPr lang="it-IT" dirty="0" err="1"/>
              <a:t>dev</a:t>
            </a:r>
            <a:r>
              <a:rPr lang="it-IT" dirty="0"/>
              <a:t>. standard, …)</a:t>
            </a:r>
          </a:p>
          <a:p>
            <a:pPr algn="ctr"/>
            <a:r>
              <a:rPr lang="it-IT" dirty="0"/>
              <a:t>Elenco immagini incoerenti (prompt, top_10, </a:t>
            </a:r>
            <a:r>
              <a:rPr lang="it-IT" dirty="0" err="1"/>
              <a:t>worst_labels</a:t>
            </a:r>
            <a:r>
              <a:rPr lang="it-IT" dirty="0"/>
              <a:t>, </a:t>
            </a:r>
            <a:r>
              <a:rPr lang="it-IT" dirty="0" err="1"/>
              <a:t>explanation</a:t>
            </a:r>
            <a:r>
              <a:rPr lang="it-IT" dirty="0"/>
              <a:t>, score)</a:t>
            </a:r>
          </a:p>
          <a:p>
            <a:pPr algn="ctr"/>
            <a:endParaRPr lang="it-IT" dirty="0"/>
          </a:p>
          <a:p>
            <a:pPr algn="ctr"/>
            <a:endParaRPr lang="it-IT" dirty="0"/>
          </a:p>
          <a:p>
            <a:pPr algn="ctr"/>
            <a:endParaRPr lang="it-IT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999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5A7B09-2D89-4099-D6D9-18D453EBB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17D949E-564D-4503-A64E-D22FA3232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2684177-AEE6-1682-80B9-046824300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032504" cy="3364992"/>
          </a:xfrm>
        </p:spPr>
        <p:txBody>
          <a:bodyPr>
            <a:normAutofit/>
          </a:bodyPr>
          <a:lstStyle/>
          <a:p>
            <a:r>
              <a:rPr lang="it-IT" b="1"/>
              <a:t>Architettura dello Script Prompting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403250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1808AB-2943-464C-A710-F2A18D869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776" y="6300216"/>
            <a:ext cx="662025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Segnaposto contenuto 3">
            <a:extLst>
              <a:ext uri="{FF2B5EF4-FFF2-40B4-BE49-F238E27FC236}">
                <a16:creationId xmlns:a16="http://schemas.microsoft.com/office/drawing/2014/main" id="{2536CD75-4BC8-38FA-4EAB-EE89F2EA3D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738809"/>
              </p:ext>
            </p:extLst>
          </p:nvPr>
        </p:nvGraphicFramePr>
        <p:xfrm>
          <a:off x="4535134" y="711242"/>
          <a:ext cx="7135658" cy="54355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82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97289D-ADB7-0512-1362-273ED7CB8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807196"/>
            <a:ext cx="6764496" cy="785630"/>
          </a:xfrm>
        </p:spPr>
        <p:txBody>
          <a:bodyPr/>
          <a:lstStyle/>
          <a:p>
            <a:r>
              <a:rPr lang="it-IT" sz="3600" dirty="0"/>
              <a:t>1. Statistiche aggregate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A1BF220-2B8D-1092-D02C-2D776D1A7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4861" y="2676766"/>
            <a:ext cx="3578844" cy="4181234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it-IT" sz="1600" dirty="0"/>
              <a:t>Numero totale di immagini analizzate</a:t>
            </a:r>
          </a:p>
          <a:p>
            <a:pPr marL="342900" indent="-342900">
              <a:buAutoNum type="arabicPeriod"/>
            </a:pPr>
            <a:r>
              <a:rPr lang="it-IT" sz="1600" dirty="0"/>
              <a:t>Media, mediana, deviazione standard</a:t>
            </a:r>
          </a:p>
          <a:p>
            <a:pPr marL="342900" indent="-342900">
              <a:buAutoNum type="arabicPeriod"/>
            </a:pPr>
            <a:r>
              <a:rPr lang="it-IT" sz="1600" dirty="0"/>
              <a:t>% immagini incoerenti</a:t>
            </a:r>
          </a:p>
          <a:p>
            <a:pPr marL="342900" indent="-342900">
              <a:buAutoNum type="arabicPeriod"/>
            </a:pPr>
            <a:r>
              <a:rPr lang="it-IT" sz="1600" dirty="0"/>
              <a:t>Statistiche dettagliate sull’incoerenza per ciascun oggetto target e contesto utilizzato, permettendo così di capire quali combinazioni oggetto-contesto risultano più problematiche</a:t>
            </a:r>
            <a:endParaRPr lang="it-IT" sz="11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79E3E71-ECA7-B95F-2766-F1A785CD6056}"/>
              </a:ext>
            </a:extLst>
          </p:cNvPr>
          <p:cNvSpPr txBox="1"/>
          <p:nvPr/>
        </p:nvSpPr>
        <p:spPr>
          <a:xfrm>
            <a:off x="1334861" y="1343290"/>
            <a:ext cx="341675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200" b="1" i="1" dirty="0"/>
              <a:t>Quadro riassuntivo delle metriche globali</a:t>
            </a:r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A05A9E36-CB03-FC5E-3537-8D8B2BB82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077" y="1886010"/>
            <a:ext cx="4914062" cy="937798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63502B2B-9337-3867-983F-D83C5AA53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8614" y="3255640"/>
            <a:ext cx="2733354" cy="2795164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6B4F0DAE-9BC9-E398-1CCA-D8A3A6338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1968" y="3548824"/>
            <a:ext cx="3488583" cy="243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72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DAEA4-5E28-8088-1E80-6412BD48F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F00941-DEC4-43E3-E301-738130B96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854488"/>
            <a:ext cx="5063417" cy="785630"/>
          </a:xfrm>
        </p:spPr>
        <p:txBody>
          <a:bodyPr/>
          <a:lstStyle/>
          <a:p>
            <a:r>
              <a:rPr lang="it-IT" sz="3600" dirty="0"/>
              <a:t>2. Errori ricorrenti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2856C91D-78C3-DF21-D1A3-D3EF7A0DDC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38427" b="49404"/>
          <a:stretch>
            <a:fillRect/>
          </a:stretch>
        </p:blipFill>
        <p:spPr>
          <a:xfrm>
            <a:off x="2072892" y="2702558"/>
            <a:ext cx="7424972" cy="508819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7DFCE5C-BBB4-57F3-763C-62EA14BDD9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04667" y="1456615"/>
            <a:ext cx="3578844" cy="785630"/>
          </a:xfrm>
        </p:spPr>
        <p:txBody>
          <a:bodyPr>
            <a:normAutofit/>
          </a:bodyPr>
          <a:lstStyle/>
          <a:p>
            <a:pPr algn="ctr"/>
            <a:r>
              <a:rPr lang="it-IT" sz="1800" b="1" dirty="0"/>
              <a:t>Pattern di errore tipicamente riportati</a:t>
            </a:r>
          </a:p>
          <a:p>
            <a:pPr algn="ctr"/>
            <a:endParaRPr lang="it-IT" sz="2000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F29746B-198E-48C1-1FB2-04C3C0D80310}"/>
              </a:ext>
            </a:extLst>
          </p:cNvPr>
          <p:cNvSpPr txBox="1"/>
          <p:nvPr/>
        </p:nvSpPr>
        <p:spPr>
          <a:xfrm>
            <a:off x="5584625" y="1039953"/>
            <a:ext cx="438164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it-IT" sz="1600" dirty="0" err="1"/>
              <a:t>Misalignment</a:t>
            </a:r>
            <a:r>
              <a:rPr lang="it-IT" sz="1600" dirty="0"/>
              <a:t> con il contesto</a:t>
            </a:r>
          </a:p>
          <a:p>
            <a:pPr marL="342900" indent="-342900">
              <a:buAutoNum type="arabicPeriod"/>
            </a:pPr>
            <a:r>
              <a:rPr lang="it-IT" sz="1600" dirty="0" err="1"/>
              <a:t>Overgeneralizzazione</a:t>
            </a:r>
            <a:endParaRPr lang="it-IT" sz="1600" dirty="0"/>
          </a:p>
          <a:p>
            <a:pPr marL="342900" indent="-342900">
              <a:buAutoNum type="arabicPeriod"/>
            </a:pPr>
            <a:r>
              <a:rPr lang="it-IT" sz="1600" dirty="0"/>
              <a:t>Mancato riconoscimento dell’oggetto target</a:t>
            </a:r>
          </a:p>
          <a:p>
            <a:endParaRPr lang="it-IT" sz="1600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6A65F97-CCAD-2134-8D02-7AB39FC9FC4B}"/>
              </a:ext>
            </a:extLst>
          </p:cNvPr>
          <p:cNvSpPr txBox="1"/>
          <p:nvPr/>
        </p:nvSpPr>
        <p:spPr>
          <a:xfrm>
            <a:off x="521208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0BECAD7-5A47-6049-F452-09B9721AA7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667" y="3428999"/>
            <a:ext cx="9690637" cy="238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03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BF5EA-A2B9-9511-6ED9-966259587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A799C4-2086-3D9E-A55F-6A0BB51D8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807196"/>
            <a:ext cx="6764496" cy="785630"/>
          </a:xfrm>
        </p:spPr>
        <p:txBody>
          <a:bodyPr/>
          <a:lstStyle/>
          <a:p>
            <a:r>
              <a:rPr lang="it-IT" sz="3600" dirty="0"/>
              <a:t>3. Immagini Incoerenti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2F8F92D-2B52-B94F-87AC-E5FD89FD6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39479" y="1554194"/>
            <a:ext cx="5165725" cy="443996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1067ED6-0339-81C5-9C65-C9B0566F8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2667000"/>
            <a:ext cx="3991800" cy="2933700"/>
          </a:xfrm>
        </p:spPr>
        <p:txBody>
          <a:bodyPr>
            <a:normAutofit/>
          </a:bodyPr>
          <a:lstStyle/>
          <a:p>
            <a:pPr algn="ctr"/>
            <a:endParaRPr lang="it-IT" sz="2000" b="1" dirty="0"/>
          </a:p>
          <a:p>
            <a:pPr marL="342900" indent="-342900">
              <a:buAutoNum type="arabicPeriod"/>
            </a:pPr>
            <a:r>
              <a:rPr lang="it-IT" sz="1600" dirty="0"/>
              <a:t>Nome dell’immagine</a:t>
            </a:r>
          </a:p>
          <a:p>
            <a:pPr marL="342900" indent="-342900">
              <a:buAutoNum type="arabicPeriod"/>
            </a:pPr>
            <a:r>
              <a:rPr lang="it-IT" sz="1600" dirty="0"/>
              <a:t>Prompt usato per generarla</a:t>
            </a:r>
          </a:p>
          <a:p>
            <a:pPr marL="342900" indent="-342900">
              <a:buAutoNum type="arabicPeriod"/>
            </a:pPr>
            <a:r>
              <a:rPr lang="it-IT" sz="1600" dirty="0"/>
              <a:t>Le 3 predizioni meno coerenti («worst labels»)</a:t>
            </a:r>
          </a:p>
          <a:p>
            <a:pPr marL="342900" indent="-342900">
              <a:buAutoNum type="arabicPeriod"/>
            </a:pPr>
            <a:r>
              <a:rPr lang="it-IT" sz="1600" dirty="0"/>
              <a:t>Testo con cui LLM giustifica perché tali predizioni sono considerate incoerenti rispetto al prompt</a:t>
            </a:r>
            <a:endParaRPr lang="it-IT" sz="11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9C4D626-0714-7231-9ECD-D9A3AE524121}"/>
              </a:ext>
            </a:extLst>
          </p:cNvPr>
          <p:cNvSpPr txBox="1"/>
          <p:nvPr/>
        </p:nvSpPr>
        <p:spPr>
          <a:xfrm>
            <a:off x="1148004" y="1418918"/>
            <a:ext cx="4591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Lista dettagliata di tutte le immagini considerate incoerenti (score&lt;0.3)</a:t>
            </a:r>
          </a:p>
          <a:p>
            <a:endParaRPr lang="it-IT" dirty="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A5EA3492-EACD-9AFC-31EB-1BDB50872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481" y="2776389"/>
            <a:ext cx="6612162" cy="1305221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C7806CA5-61FF-4029-F2BB-6A9CD293F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9481" y="4015782"/>
            <a:ext cx="6612162" cy="590629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9FE241AE-1A2D-1D56-E3F9-91B0CFD7F0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9481" y="4545032"/>
            <a:ext cx="6612162" cy="57874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4B69A0CC-0803-1E75-A2AF-1B956CE315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99481" y="5112148"/>
            <a:ext cx="6612162" cy="60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270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D8CD52-3807-8011-FEE8-5A85F2943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260342" cy="678942"/>
          </a:xfrm>
        </p:spPr>
        <p:txBody>
          <a:bodyPr/>
          <a:lstStyle/>
          <a:p>
            <a:r>
              <a:rPr lang="it-IT" sz="3600" dirty="0"/>
              <a:t>4. Analisi dei </a:t>
            </a:r>
            <a:r>
              <a:rPr lang="it-IT" sz="3600" dirty="0" err="1"/>
              <a:t>logits</a:t>
            </a:r>
            <a:endParaRPr lang="it-IT" sz="3600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C3BCCAE-304A-21D5-06E9-077BC24C2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33922" y="978408"/>
            <a:ext cx="3831761" cy="1474141"/>
          </a:xfrm>
        </p:spPr>
        <p:txBody>
          <a:bodyPr>
            <a:normAutofit fontScale="77500" lnSpcReduction="20000"/>
          </a:bodyPr>
          <a:lstStyle/>
          <a:p>
            <a:pPr marL="457200" indent="-457200">
              <a:buAutoNum type="arabicPeriod"/>
            </a:pPr>
            <a:r>
              <a:rPr lang="it-IT" sz="1600" dirty="0" err="1"/>
              <a:t>Logit</a:t>
            </a:r>
            <a:r>
              <a:rPr lang="it-IT" sz="1600" dirty="0"/>
              <a:t> medio</a:t>
            </a:r>
          </a:p>
          <a:p>
            <a:pPr marL="457200" indent="-457200">
              <a:buAutoNum type="arabicPeriod"/>
            </a:pPr>
            <a:r>
              <a:rPr lang="it-IT" sz="1600" dirty="0"/>
              <a:t>Deviazione standard</a:t>
            </a:r>
          </a:p>
          <a:p>
            <a:pPr marL="457200" indent="-457200">
              <a:buAutoNum type="arabicPeriod"/>
            </a:pPr>
            <a:r>
              <a:rPr lang="it-IT" sz="1600" dirty="0"/>
              <a:t>Elenco delle 5 immagini con i </a:t>
            </a:r>
            <a:r>
              <a:rPr lang="it-IT" sz="1600" dirty="0" err="1"/>
              <a:t>logits</a:t>
            </a:r>
            <a:r>
              <a:rPr lang="it-IT" sz="1600" dirty="0"/>
              <a:t> più alti per quella classe</a:t>
            </a:r>
          </a:p>
          <a:p>
            <a:pPr marL="457200" indent="-457200">
              <a:buAutoNum type="arabicPeriod"/>
            </a:pPr>
            <a:r>
              <a:rPr lang="it-IT" sz="1600" dirty="0"/>
              <a:t>Un commento sui potenziali </a:t>
            </a:r>
            <a:r>
              <a:rPr lang="it-IT" sz="1600" dirty="0" err="1"/>
              <a:t>bias</a:t>
            </a:r>
            <a:r>
              <a:rPr lang="it-IT" sz="1600" dirty="0"/>
              <a:t> che spiegano l’attivazione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7B1EF61-80B5-4810-1C2F-8EBC2316D4D5}"/>
              </a:ext>
            </a:extLst>
          </p:cNvPr>
          <p:cNvSpPr txBox="1"/>
          <p:nvPr/>
        </p:nvSpPr>
        <p:spPr>
          <a:xfrm>
            <a:off x="949789" y="1514169"/>
            <a:ext cx="3831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Relative a specifiche classi problematiche predette spesso in modo errato</a:t>
            </a:r>
          </a:p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6ADFD25-1EEB-59A6-0C5C-F7A3A74EC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336" y="2714498"/>
            <a:ext cx="7535327" cy="866896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D049BE9-7F8E-5A72-48C4-8C26B0EF30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789" y="4003616"/>
            <a:ext cx="8564170" cy="243874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7722BB6F-FC6C-7063-7D1D-308725D5D6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598" y="3879773"/>
            <a:ext cx="8888065" cy="25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082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B41092B2-840E-956D-852C-61C568E6B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82" y="143645"/>
            <a:ext cx="3670732" cy="332623"/>
          </a:xfrm>
          <a:prstGeom prst="rect">
            <a:avLst/>
          </a:prstGeom>
        </p:spPr>
      </p:pic>
      <p:pic>
        <p:nvPicPr>
          <p:cNvPr id="8" name="Immagine 7" descr="Immagine che contiene interno, muro, tazza di caffè, piastrella&#10;&#10;Il contenuto generato dall'IA potrebbe non essere corretto.">
            <a:extLst>
              <a:ext uri="{FF2B5EF4-FFF2-40B4-BE49-F238E27FC236}">
                <a16:creationId xmlns:a16="http://schemas.microsoft.com/office/drawing/2014/main" id="{D3248CCA-00B9-4AF4-58D2-C064D27DC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547" y="835390"/>
            <a:ext cx="2776751" cy="2776751"/>
          </a:xfrm>
          <a:prstGeom prst="rect">
            <a:avLst/>
          </a:prstGeom>
        </p:spPr>
      </p:pic>
      <p:pic>
        <p:nvPicPr>
          <p:cNvPr id="10" name="Immagine 9" descr="Immagine che contiene interno, muro, cilindro, saliera/shaker&#10;&#10;Il contenuto generato dall'IA potrebbe non essere corretto.">
            <a:extLst>
              <a:ext uri="{FF2B5EF4-FFF2-40B4-BE49-F238E27FC236}">
                <a16:creationId xmlns:a16="http://schemas.microsoft.com/office/drawing/2014/main" id="{368C9B5D-7E07-A3A0-EF7A-BA0E6D25E6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448" y="835389"/>
            <a:ext cx="2776751" cy="2776751"/>
          </a:xfrm>
          <a:prstGeom prst="rect">
            <a:avLst/>
          </a:prstGeom>
        </p:spPr>
      </p:pic>
      <p:pic>
        <p:nvPicPr>
          <p:cNvPr id="12" name="Immagine 11" descr="Immagine che contiene interno, muro, Rubinetterie, rubinetto&#10;&#10;Il contenuto generato dall'IA potrebbe non essere corretto.">
            <a:extLst>
              <a:ext uri="{FF2B5EF4-FFF2-40B4-BE49-F238E27FC236}">
                <a16:creationId xmlns:a16="http://schemas.microsoft.com/office/drawing/2014/main" id="{AB5120BD-852C-7299-67CF-83779A0245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349" y="835389"/>
            <a:ext cx="2776751" cy="2776751"/>
          </a:xfrm>
          <a:prstGeom prst="rect">
            <a:avLst/>
          </a:prstGeom>
        </p:spPr>
      </p:pic>
      <p:pic>
        <p:nvPicPr>
          <p:cNvPr id="14" name="Immagine 13" descr="Immagine che contiene muro, interno, specchio, interior design&#10;&#10;Il contenuto generato dall'IA potrebbe non essere corretto.">
            <a:extLst>
              <a:ext uri="{FF2B5EF4-FFF2-40B4-BE49-F238E27FC236}">
                <a16:creationId xmlns:a16="http://schemas.microsoft.com/office/drawing/2014/main" id="{FC44EE4C-BB66-A2CE-BB0B-B8A0F6804D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955" y="3772437"/>
            <a:ext cx="2776750" cy="2776750"/>
          </a:xfrm>
          <a:prstGeom prst="rect">
            <a:avLst/>
          </a:prstGeom>
        </p:spPr>
      </p:pic>
      <p:pic>
        <p:nvPicPr>
          <p:cNvPr id="16" name="Immagine 15" descr="Immagine che contiene interno, cuscino, Cuscino decorativo, bianco&#10;&#10;Il contenuto generato dall'IA potrebbe non essere corretto.">
            <a:extLst>
              <a:ext uri="{FF2B5EF4-FFF2-40B4-BE49-F238E27FC236}">
                <a16:creationId xmlns:a16="http://schemas.microsoft.com/office/drawing/2014/main" id="{43445967-E00F-19D2-70C0-B42A8F4CE7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974" y="3772437"/>
            <a:ext cx="2776750" cy="27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190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6D26D2-0901-43C4-563B-321F60B07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Immagine che contiene erba, mela, frutto, aria aperta&#10;&#10;Il contenuto generato dall'IA potrebbe non essere corretto.">
            <a:extLst>
              <a:ext uri="{FF2B5EF4-FFF2-40B4-BE49-F238E27FC236}">
                <a16:creationId xmlns:a16="http://schemas.microsoft.com/office/drawing/2014/main" id="{3AF61736-3A25-82D2-B044-BD52629F5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346" y="835388"/>
            <a:ext cx="2776750" cy="2776750"/>
          </a:xfrm>
          <a:prstGeom prst="rect">
            <a:avLst/>
          </a:prstGeom>
        </p:spPr>
      </p:pic>
      <p:pic>
        <p:nvPicPr>
          <p:cNvPr id="7" name="Immagine 6" descr="Immagine che contiene erba, cilindro, aria aperta, bottiglia&#10;&#10;Il contenuto generato dall'IA potrebbe non essere corretto.">
            <a:extLst>
              <a:ext uri="{FF2B5EF4-FFF2-40B4-BE49-F238E27FC236}">
                <a16:creationId xmlns:a16="http://schemas.microsoft.com/office/drawing/2014/main" id="{B6C91354-BC44-1BDA-6C09-4D4EED043E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447" y="835388"/>
            <a:ext cx="2776750" cy="2776750"/>
          </a:xfrm>
          <a:prstGeom prst="rect">
            <a:avLst/>
          </a:prstGeom>
        </p:spPr>
      </p:pic>
      <p:pic>
        <p:nvPicPr>
          <p:cNvPr id="4" name="Immagine 3" descr="Immagine che contiene mela, frutto, Granny Smith, cibo&#10;&#10;Il contenuto generato dall'IA potrebbe non essere corretto.">
            <a:extLst>
              <a:ext uri="{FF2B5EF4-FFF2-40B4-BE49-F238E27FC236}">
                <a16:creationId xmlns:a16="http://schemas.microsoft.com/office/drawing/2014/main" id="{B25F1325-23D7-318E-C674-22FEE896A7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546" y="835388"/>
            <a:ext cx="2776751" cy="2776751"/>
          </a:xfrm>
          <a:prstGeom prst="rect">
            <a:avLst/>
          </a:prstGeom>
        </p:spPr>
      </p:pic>
      <p:pic>
        <p:nvPicPr>
          <p:cNvPr id="15" name="Immagine 14" descr="Immagine che contiene mela, frutto, Cibo naturale, Granny Smith&#10;&#10;Il contenuto generato dall'IA potrebbe non essere corretto.">
            <a:extLst>
              <a:ext uri="{FF2B5EF4-FFF2-40B4-BE49-F238E27FC236}">
                <a16:creationId xmlns:a16="http://schemas.microsoft.com/office/drawing/2014/main" id="{C248A5D1-C2FF-26CD-B167-A4429CEFF7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955" y="3772437"/>
            <a:ext cx="2776750" cy="2776750"/>
          </a:xfrm>
          <a:prstGeom prst="rect">
            <a:avLst/>
          </a:prstGeom>
        </p:spPr>
      </p:pic>
      <p:pic>
        <p:nvPicPr>
          <p:cNvPr id="18" name="Immagine 17" descr="Immagine che contiene frutto, mela, Granny Smith, cibo&#10;&#10;Il contenuto generato dall'IA potrebbe non essere corretto.">
            <a:extLst>
              <a:ext uri="{FF2B5EF4-FFF2-40B4-BE49-F238E27FC236}">
                <a16:creationId xmlns:a16="http://schemas.microsoft.com/office/drawing/2014/main" id="{E75A80DA-70AB-DF79-560D-87D09927E6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974" y="3772437"/>
            <a:ext cx="2776750" cy="2776750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3089300A-B803-75F9-EFBF-13F87E503F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8027" y="140756"/>
            <a:ext cx="4020421" cy="33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88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9A6F0C-3ECA-F077-F0B8-3283ACA00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978408"/>
            <a:ext cx="6358563" cy="2459736"/>
          </a:xfrm>
        </p:spPr>
        <p:txBody>
          <a:bodyPr/>
          <a:lstStyle/>
          <a:p>
            <a:r>
              <a:rPr lang="it-IT" dirty="0" err="1"/>
              <a:t>Spurious</a:t>
            </a:r>
            <a:r>
              <a:rPr lang="it-IT" dirty="0"/>
              <a:t> </a:t>
            </a:r>
            <a:r>
              <a:rPr lang="it-IT" dirty="0" err="1"/>
              <a:t>Correlation</a:t>
            </a:r>
            <a:endParaRPr lang="it-IT" dirty="0"/>
          </a:p>
        </p:txBody>
      </p:sp>
      <p:graphicFrame>
        <p:nvGraphicFramePr>
          <p:cNvPr id="6" name="Segnaposto contenuto 2">
            <a:extLst>
              <a:ext uri="{FF2B5EF4-FFF2-40B4-BE49-F238E27FC236}">
                <a16:creationId xmlns:a16="http://schemas.microsoft.com/office/drawing/2014/main" id="{4474DA65-6F51-586A-DFCD-5ECF34C7C7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6898709"/>
              </p:ext>
            </p:extLst>
          </p:nvPr>
        </p:nvGraphicFramePr>
        <p:xfrm>
          <a:off x="6519673" y="1499616"/>
          <a:ext cx="5166360" cy="5358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608D8B0-97BE-4BFA-689B-1D2F8FD8F9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273" y="2759509"/>
            <a:ext cx="5020056" cy="3381756"/>
          </a:xfrm>
        </p:spPr>
        <p:txBody>
          <a:bodyPr>
            <a:noAutofit/>
          </a:bodyPr>
          <a:lstStyle/>
          <a:p>
            <a:r>
              <a:rPr lang="it-IT" i="0" dirty="0"/>
              <a:t>I modelli di classificazione visiva possono sviluppare </a:t>
            </a:r>
            <a:r>
              <a:rPr lang="it-IT" b="1" i="0" dirty="0" err="1"/>
              <a:t>bias</a:t>
            </a:r>
            <a:r>
              <a:rPr lang="it-IT" b="1" i="0" dirty="0"/>
              <a:t> cognitivi</a:t>
            </a:r>
            <a:r>
              <a:rPr lang="it-IT" i="0" dirty="0"/>
              <a:t>, influenzati da indizi spuri come il </a:t>
            </a:r>
            <a:r>
              <a:rPr lang="it-IT" b="1" i="0" dirty="0"/>
              <a:t>contesto</a:t>
            </a:r>
            <a:r>
              <a:rPr lang="it-IT" i="0" dirty="0"/>
              <a:t> o il colore dello sfondo. </a:t>
            </a:r>
          </a:p>
          <a:p>
            <a:r>
              <a:rPr lang="it-IT" i="0" dirty="0"/>
              <a:t>Questo fenomeno, noto come </a:t>
            </a:r>
            <a:r>
              <a:rPr lang="it-IT" b="1" i="0" dirty="0" err="1"/>
              <a:t>spurious</a:t>
            </a:r>
            <a:r>
              <a:rPr lang="it-IT" b="1" i="0" dirty="0"/>
              <a:t> </a:t>
            </a:r>
            <a:r>
              <a:rPr lang="it-IT" b="1" i="0" dirty="0" err="1"/>
              <a:t>correlation</a:t>
            </a:r>
            <a:r>
              <a:rPr lang="it-IT" i="0" dirty="0"/>
              <a:t>, compromette la </a:t>
            </a:r>
            <a:r>
              <a:rPr lang="it-IT" b="1" i="0" dirty="0"/>
              <a:t>robustezza</a:t>
            </a:r>
            <a:r>
              <a:rPr lang="it-IT" i="0" dirty="0"/>
              <a:t> e l'affidabilità del modello.</a:t>
            </a:r>
          </a:p>
          <a:p>
            <a:endParaRPr lang="it-IT" i="0" dirty="0"/>
          </a:p>
        </p:txBody>
      </p:sp>
    </p:spTree>
    <p:extLst>
      <p:ext uri="{BB962C8B-B14F-4D97-AF65-F5344CB8AC3E}">
        <p14:creationId xmlns:p14="http://schemas.microsoft.com/office/powerpoint/2010/main" val="4070500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067A3-10AA-5E2F-5719-822578EB1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063EB6-E3E0-F387-E6A4-270371295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260342" cy="678942"/>
          </a:xfrm>
        </p:spPr>
        <p:txBody>
          <a:bodyPr/>
          <a:lstStyle/>
          <a:p>
            <a:r>
              <a:rPr lang="it-IT" sz="3600" dirty="0"/>
              <a:t>5. </a:t>
            </a:r>
            <a:r>
              <a:rPr lang="it-IT" sz="3600" dirty="0" err="1"/>
              <a:t>Bias</a:t>
            </a:r>
            <a:r>
              <a:rPr lang="it-IT" sz="3600" dirty="0"/>
              <a:t> principali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6AF43FA-4A12-077A-E010-580292C85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33922" y="978408"/>
            <a:ext cx="3831761" cy="1474141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it-IT" sz="1600" dirty="0" err="1"/>
              <a:t>Bias</a:t>
            </a:r>
            <a:r>
              <a:rPr lang="it-IT" sz="1600" dirty="0"/>
              <a:t> contestuale</a:t>
            </a:r>
          </a:p>
          <a:p>
            <a:pPr marL="457200" indent="-457200">
              <a:buAutoNum type="arabicPeriod"/>
            </a:pPr>
            <a:r>
              <a:rPr lang="it-IT" sz="1600" dirty="0" err="1"/>
              <a:t>Bias</a:t>
            </a:r>
            <a:r>
              <a:rPr lang="it-IT" sz="1600" dirty="0"/>
              <a:t> riconoscimento oggetti</a:t>
            </a:r>
          </a:p>
          <a:p>
            <a:pPr marL="457200" indent="-457200">
              <a:buAutoNum type="arabicPeriod"/>
            </a:pPr>
            <a:r>
              <a:rPr lang="it-IT" sz="1600" dirty="0" err="1"/>
              <a:t>Bias</a:t>
            </a:r>
            <a:r>
              <a:rPr lang="it-IT" sz="1600" dirty="0"/>
              <a:t> da sovrageneralizzazione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320A238-C4AA-5A7B-CFB4-3040C6A5D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1014" y="2750058"/>
            <a:ext cx="5469972" cy="678942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33067349-7C6C-49E5-6DF1-488A425F90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373" y="3857137"/>
            <a:ext cx="10391456" cy="215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049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62BA7-98C9-137C-FA41-40100C6F9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89DAA6-327E-0B1A-760A-549C22BE5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807196"/>
            <a:ext cx="6764496" cy="785630"/>
          </a:xfrm>
        </p:spPr>
        <p:txBody>
          <a:bodyPr/>
          <a:lstStyle/>
          <a:p>
            <a:r>
              <a:rPr lang="it-IT" sz="3600" dirty="0"/>
              <a:t>6. Giudizio Finale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9F3EBD0-0599-B8C5-6CB8-482E92998352}"/>
              </a:ext>
            </a:extLst>
          </p:cNvPr>
          <p:cNvSpPr txBox="1"/>
          <p:nvPr/>
        </p:nvSpPr>
        <p:spPr>
          <a:xfrm>
            <a:off x="521208" y="1371849"/>
            <a:ext cx="4591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Valutazione finale della qualità e affidabilità del modello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D86B65C-5E27-8FBC-4893-C9F3E6735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832" y="2269604"/>
            <a:ext cx="8525030" cy="534206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C5C98E38-ED14-7543-77D4-DBE71E2CB74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2960"/>
          <a:stretch>
            <a:fillRect/>
          </a:stretch>
        </p:blipFill>
        <p:spPr>
          <a:xfrm>
            <a:off x="2831206" y="2916493"/>
            <a:ext cx="6529588" cy="330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165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9D98D45E-518F-CB12-4706-78B1F0696201}"/>
              </a:ext>
            </a:extLst>
          </p:cNvPr>
          <p:cNvSpPr txBox="1"/>
          <p:nvPr/>
        </p:nvSpPr>
        <p:spPr>
          <a:xfrm>
            <a:off x="4431187" y="952500"/>
            <a:ext cx="3333750" cy="5295900"/>
          </a:xfrm>
          <a:prstGeom prst="rect">
            <a:avLst/>
          </a:prstGeom>
          <a:noFill/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3211F91-DB75-1443-0FED-7D41FE7659C4}"/>
              </a:ext>
            </a:extLst>
          </p:cNvPr>
          <p:cNvSpPr txBox="1"/>
          <p:nvPr/>
        </p:nvSpPr>
        <p:spPr>
          <a:xfrm>
            <a:off x="592773" y="952500"/>
            <a:ext cx="3333750" cy="5295900"/>
          </a:xfrm>
          <a:prstGeom prst="rect">
            <a:avLst/>
          </a:prstGeom>
          <a:noFill/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0A04A57-2B21-344A-D462-D13AC0959671}"/>
              </a:ext>
            </a:extLst>
          </p:cNvPr>
          <p:cNvSpPr txBox="1"/>
          <p:nvPr/>
        </p:nvSpPr>
        <p:spPr>
          <a:xfrm>
            <a:off x="8265477" y="954533"/>
            <a:ext cx="3333750" cy="5295900"/>
          </a:xfrm>
          <a:prstGeom prst="rect">
            <a:avLst/>
          </a:prstGeom>
          <a:noFill/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64AAADB8-3A25-89EB-201F-8A0DD8CCFE27}"/>
              </a:ext>
            </a:extLst>
          </p:cNvPr>
          <p:cNvSpPr txBox="1"/>
          <p:nvPr/>
        </p:nvSpPr>
        <p:spPr>
          <a:xfrm>
            <a:off x="1920840" y="6228046"/>
            <a:ext cx="64953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ViT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3D71BF1C-3191-05D7-B2EE-85D1B05DEF29}"/>
              </a:ext>
            </a:extLst>
          </p:cNvPr>
          <p:cNvSpPr txBox="1"/>
          <p:nvPr/>
        </p:nvSpPr>
        <p:spPr>
          <a:xfrm>
            <a:off x="5325807" y="6207405"/>
            <a:ext cx="13003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ResNet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9C959D7C-710E-6197-D87A-ED3369E92C80}"/>
              </a:ext>
            </a:extLst>
          </p:cNvPr>
          <p:cNvSpPr txBox="1"/>
          <p:nvPr/>
        </p:nvSpPr>
        <p:spPr>
          <a:xfrm>
            <a:off x="9133705" y="6177701"/>
            <a:ext cx="13866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AlexNet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9" name="Immagine 28">
            <a:extLst>
              <a:ext uri="{FF2B5EF4-FFF2-40B4-BE49-F238E27FC236}">
                <a16:creationId xmlns:a16="http://schemas.microsoft.com/office/drawing/2014/main" id="{BA524C2D-1549-63B5-F0A6-AC43C1161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145" y="149216"/>
            <a:ext cx="2438740" cy="342948"/>
          </a:xfrm>
          <a:prstGeom prst="rect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A8B9C3C1-BECE-693E-0BC3-F2AAEC3A2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426" y="1223793"/>
            <a:ext cx="2744367" cy="2557087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CB40E254-8277-7642-44AD-4735989E04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797" y="3852362"/>
            <a:ext cx="2880693" cy="2145516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C6815870-8D47-BB0F-BE88-1CCF06E465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0433" y="1223793"/>
            <a:ext cx="2971134" cy="2408471"/>
          </a:xfrm>
          <a:prstGeom prst="rect">
            <a:avLst/>
          </a:prstGeom>
        </p:spPr>
      </p:pic>
      <p:pic>
        <p:nvPicPr>
          <p:cNvPr id="37" name="Immagine 36">
            <a:extLst>
              <a:ext uri="{FF2B5EF4-FFF2-40B4-BE49-F238E27FC236}">
                <a16:creationId xmlns:a16="http://schemas.microsoft.com/office/drawing/2014/main" id="{830E52A0-9F0B-31EE-906F-736DF7B473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1009" y="3730541"/>
            <a:ext cx="2940558" cy="2101441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D641C9F7-AAF9-C75B-036F-8F717FC172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5845" y="1273438"/>
            <a:ext cx="2313013" cy="2457103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B53BFF4E-BFED-6C5F-117C-D82D5F2FE5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39650" y="3780880"/>
            <a:ext cx="2394358" cy="2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57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CB50B-D03B-3C39-AA5C-4A52E40FD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FD827B5A-5323-746B-1B5D-9994224E0E04}"/>
              </a:ext>
            </a:extLst>
          </p:cNvPr>
          <p:cNvSpPr txBox="1"/>
          <p:nvPr/>
        </p:nvSpPr>
        <p:spPr>
          <a:xfrm>
            <a:off x="10518497" y="2018131"/>
            <a:ext cx="64953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ViT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A0E53B1B-789E-2B92-3EA6-28C804DE91E3}"/>
              </a:ext>
            </a:extLst>
          </p:cNvPr>
          <p:cNvSpPr txBox="1"/>
          <p:nvPr/>
        </p:nvSpPr>
        <p:spPr>
          <a:xfrm>
            <a:off x="9911472" y="4016415"/>
            <a:ext cx="13003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ResNet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3DCBEBC3-975C-A616-417D-5C697BFFE6C9}"/>
              </a:ext>
            </a:extLst>
          </p:cNvPr>
          <p:cNvSpPr txBox="1"/>
          <p:nvPr/>
        </p:nvSpPr>
        <p:spPr>
          <a:xfrm>
            <a:off x="9825166" y="5936974"/>
            <a:ext cx="13866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AlexNet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ECBDA9-6A66-93A7-0EE4-04EA72C3C3AF}"/>
              </a:ext>
            </a:extLst>
          </p:cNvPr>
          <p:cNvSpPr txBox="1"/>
          <p:nvPr/>
        </p:nvSpPr>
        <p:spPr>
          <a:xfrm>
            <a:off x="533400" y="990600"/>
            <a:ext cx="10706100" cy="1524000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A6B0CB-F763-77B2-06C3-0AC5BA3D5FC6}"/>
              </a:ext>
            </a:extLst>
          </p:cNvPr>
          <p:cNvSpPr txBox="1"/>
          <p:nvPr/>
        </p:nvSpPr>
        <p:spPr>
          <a:xfrm>
            <a:off x="533400" y="2952200"/>
            <a:ext cx="10706100" cy="1524000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8E5A450-C3BD-2AA8-1A5F-139B321F95BA}"/>
              </a:ext>
            </a:extLst>
          </p:cNvPr>
          <p:cNvSpPr txBox="1"/>
          <p:nvPr/>
        </p:nvSpPr>
        <p:spPr>
          <a:xfrm>
            <a:off x="533400" y="4905417"/>
            <a:ext cx="10706100" cy="1524000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29" name="Immagine 28">
            <a:extLst>
              <a:ext uri="{FF2B5EF4-FFF2-40B4-BE49-F238E27FC236}">
                <a16:creationId xmlns:a16="http://schemas.microsoft.com/office/drawing/2014/main" id="{48237B63-9163-53E4-D549-E80712F59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26476"/>
            <a:ext cx="2867425" cy="362001"/>
          </a:xfrm>
          <a:prstGeom prst="rect">
            <a:avLst/>
          </a:prstGeom>
        </p:spPr>
      </p:pic>
      <p:pic>
        <p:nvPicPr>
          <p:cNvPr id="31" name="Immagine 30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816C1763-92F9-F060-6B2C-CB0F5002BA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9" t="33618"/>
          <a:stretch>
            <a:fillRect/>
          </a:stretch>
        </p:blipFill>
        <p:spPr>
          <a:xfrm>
            <a:off x="685800" y="1059535"/>
            <a:ext cx="7952063" cy="1386130"/>
          </a:xfrm>
          <a:prstGeom prst="rect">
            <a:avLst/>
          </a:prstGeom>
        </p:spPr>
      </p:pic>
      <p:pic>
        <p:nvPicPr>
          <p:cNvPr id="33" name="Immagine 32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C788BD50-1267-18DA-C23C-88CFF4230B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3" t="37425"/>
          <a:stretch>
            <a:fillRect/>
          </a:stretch>
        </p:blipFill>
        <p:spPr>
          <a:xfrm>
            <a:off x="685800" y="3020729"/>
            <a:ext cx="7558314" cy="1243537"/>
          </a:xfrm>
          <a:prstGeom prst="rect">
            <a:avLst/>
          </a:prstGeom>
        </p:spPr>
      </p:pic>
      <p:pic>
        <p:nvPicPr>
          <p:cNvPr id="35" name="Immagine 34" descr="Immagine che contiene testo, Carattere, schermata, bianco&#10;&#10;Il contenuto generato dall'IA potrebbe non essere corretto.">
            <a:extLst>
              <a:ext uri="{FF2B5EF4-FFF2-40B4-BE49-F238E27FC236}">
                <a16:creationId xmlns:a16="http://schemas.microsoft.com/office/drawing/2014/main" id="{4B891C6A-6C6F-132C-D85C-A83205ECA1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" t="27218"/>
          <a:stretch>
            <a:fillRect/>
          </a:stretch>
        </p:blipFill>
        <p:spPr>
          <a:xfrm>
            <a:off x="685800" y="5022613"/>
            <a:ext cx="8020572" cy="128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726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magine 24" descr="Immagine che contiene testo, schermata, Carattere, bianco&#10;&#10;Il contenuto generato dall'IA potrebbe non essere corretto.">
            <a:extLst>
              <a:ext uri="{FF2B5EF4-FFF2-40B4-BE49-F238E27FC236}">
                <a16:creationId xmlns:a16="http://schemas.microsoft.com/office/drawing/2014/main" id="{A9B1E7EE-A91B-89F3-87E2-8159F707CA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" t="25850" r="7812"/>
          <a:stretch>
            <a:fillRect/>
          </a:stretch>
        </p:blipFill>
        <p:spPr>
          <a:xfrm>
            <a:off x="609600" y="5041508"/>
            <a:ext cx="9412514" cy="1251818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24C9B479-9C96-82A7-A771-68F111A600A0}"/>
              </a:ext>
            </a:extLst>
          </p:cNvPr>
          <p:cNvSpPr txBox="1"/>
          <p:nvPr/>
        </p:nvSpPr>
        <p:spPr>
          <a:xfrm>
            <a:off x="533400" y="4905417"/>
            <a:ext cx="10706100" cy="1524000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486F8FD-134C-78BC-1B4A-BD9E7DE06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204" y="193203"/>
            <a:ext cx="3968181" cy="312983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B116221-FAC4-A8D1-0E7C-8B581D23B4A5}"/>
              </a:ext>
            </a:extLst>
          </p:cNvPr>
          <p:cNvSpPr txBox="1"/>
          <p:nvPr/>
        </p:nvSpPr>
        <p:spPr>
          <a:xfrm>
            <a:off x="10518497" y="2018131"/>
            <a:ext cx="64953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ViT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90D84AB-5358-B37F-3613-8F31F36134D9}"/>
              </a:ext>
            </a:extLst>
          </p:cNvPr>
          <p:cNvSpPr txBox="1"/>
          <p:nvPr/>
        </p:nvSpPr>
        <p:spPr>
          <a:xfrm>
            <a:off x="9911472" y="4016415"/>
            <a:ext cx="13003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ResNet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CD24E63-75BA-8B85-5018-009BB30B23E6}"/>
              </a:ext>
            </a:extLst>
          </p:cNvPr>
          <p:cNvSpPr txBox="1"/>
          <p:nvPr/>
        </p:nvSpPr>
        <p:spPr>
          <a:xfrm>
            <a:off x="9825166" y="5936974"/>
            <a:ext cx="13866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AlexNet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F67802D-663F-B63E-CB63-4EAED803E398}"/>
              </a:ext>
            </a:extLst>
          </p:cNvPr>
          <p:cNvSpPr txBox="1"/>
          <p:nvPr/>
        </p:nvSpPr>
        <p:spPr>
          <a:xfrm>
            <a:off x="533400" y="990600"/>
            <a:ext cx="10706100" cy="1524000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3220AB6-A11E-E6DC-CD66-5ED61D6641F6}"/>
              </a:ext>
            </a:extLst>
          </p:cNvPr>
          <p:cNvSpPr txBox="1"/>
          <p:nvPr/>
        </p:nvSpPr>
        <p:spPr>
          <a:xfrm>
            <a:off x="533400" y="2952200"/>
            <a:ext cx="10706100" cy="1524000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21" name="Immagine 20" descr="Immagine che contiene testo, Carattere, schermata, ricevuta&#10;&#10;Il contenuto generato dall'IA potrebbe non essere corretto.">
            <a:extLst>
              <a:ext uri="{FF2B5EF4-FFF2-40B4-BE49-F238E27FC236}">
                <a16:creationId xmlns:a16="http://schemas.microsoft.com/office/drawing/2014/main" id="{2F510223-F388-305E-F4E9-ED0B214AEB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" t="29737" r="1904" b="2804"/>
          <a:stretch>
            <a:fillRect/>
          </a:stretch>
        </p:blipFill>
        <p:spPr>
          <a:xfrm>
            <a:off x="685800" y="1048576"/>
            <a:ext cx="9260114" cy="1408048"/>
          </a:xfrm>
          <a:prstGeom prst="rect">
            <a:avLst/>
          </a:prstGeom>
        </p:spPr>
      </p:pic>
      <p:pic>
        <p:nvPicPr>
          <p:cNvPr id="23" name="Immagine 22" descr="Immagine che contiene testo, schermata, Carattere, ricevuta&#10;&#10;Il contenuto generato dall'IA potrebbe non essere corretto.">
            <a:extLst>
              <a:ext uri="{FF2B5EF4-FFF2-40B4-BE49-F238E27FC236}">
                <a16:creationId xmlns:a16="http://schemas.microsoft.com/office/drawing/2014/main" id="{C2144AEF-87CE-D6DC-4A08-01826A2735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" t="27643" r="2262"/>
          <a:stretch>
            <a:fillRect/>
          </a:stretch>
        </p:blipFill>
        <p:spPr>
          <a:xfrm>
            <a:off x="685800" y="3004756"/>
            <a:ext cx="8696916" cy="142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423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EAB2C-DA38-2E2E-CDD4-E432DFC95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45F8ABD-A666-89A3-6483-4432F6308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819" y="179614"/>
            <a:ext cx="4586861" cy="303457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EB0C76E8-9106-1E30-E4D3-CB259A8CD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819" y="850990"/>
            <a:ext cx="6511558" cy="188338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C9FD16DD-24CA-1AC0-7B42-27DB8F645D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7835" y="2734378"/>
            <a:ext cx="6280346" cy="188338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464CE2E-B79E-3489-2D56-26CA037338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819" y="4617766"/>
            <a:ext cx="7171125" cy="2003238"/>
          </a:xfrm>
          <a:prstGeom prst="rect">
            <a:avLst/>
          </a:prstGeom>
        </p:spPr>
      </p:pic>
      <p:pic>
        <p:nvPicPr>
          <p:cNvPr id="10" name="Immagine 9" descr="Immagine che contiene libro, blocco note, rilegatura&#10;&#10;Il contenuto generato dall'IA potrebbe non essere corretto.">
            <a:extLst>
              <a:ext uri="{FF2B5EF4-FFF2-40B4-BE49-F238E27FC236}">
                <a16:creationId xmlns:a16="http://schemas.microsoft.com/office/drawing/2014/main" id="{A602A192-B2EE-354E-B129-95A6778625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008" y="850990"/>
            <a:ext cx="1618123" cy="1618123"/>
          </a:xfrm>
          <a:prstGeom prst="rect">
            <a:avLst/>
          </a:prstGeom>
        </p:spPr>
      </p:pic>
      <p:pic>
        <p:nvPicPr>
          <p:cNvPr id="12" name="Immagine 11" descr="Immagine che contiene libro, carta, Prodotto di carta, blocco note&#10;&#10;Il contenuto generato dall'IA potrebbe non essere corretto.">
            <a:extLst>
              <a:ext uri="{FF2B5EF4-FFF2-40B4-BE49-F238E27FC236}">
                <a16:creationId xmlns:a16="http://schemas.microsoft.com/office/drawing/2014/main" id="{FCB14A71-FE57-79B5-439F-B6B06FCEB7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187" y="2734378"/>
            <a:ext cx="1618123" cy="1618123"/>
          </a:xfrm>
          <a:prstGeom prst="rect">
            <a:avLst/>
          </a:prstGeom>
        </p:spPr>
      </p:pic>
      <p:pic>
        <p:nvPicPr>
          <p:cNvPr id="13" name="Immagine 12" descr="Immagine che contiene libro, blocco note, rilegatura&#10;&#10;Il contenuto generato dall'IA potrebbe non essere corretto.">
            <a:extLst>
              <a:ext uri="{FF2B5EF4-FFF2-40B4-BE49-F238E27FC236}">
                <a16:creationId xmlns:a16="http://schemas.microsoft.com/office/drawing/2014/main" id="{82E69D30-F216-400C-FCE7-9A596D05B3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008" y="4810323"/>
            <a:ext cx="1618123" cy="1618123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5A2160C-4BEA-C330-DEA9-310324D03FB5}"/>
              </a:ext>
            </a:extLst>
          </p:cNvPr>
          <p:cNvSpPr txBox="1"/>
          <p:nvPr/>
        </p:nvSpPr>
        <p:spPr>
          <a:xfrm>
            <a:off x="11008644" y="2049378"/>
            <a:ext cx="64953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ViT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77CA16D-4876-D04D-BC86-3F70C8DBD002}"/>
              </a:ext>
            </a:extLst>
          </p:cNvPr>
          <p:cNvSpPr txBox="1"/>
          <p:nvPr/>
        </p:nvSpPr>
        <p:spPr>
          <a:xfrm>
            <a:off x="625825" y="3992690"/>
            <a:ext cx="13003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ResNet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149B4D4-A0F7-8337-4C2D-6CE2F735B1E3}"/>
              </a:ext>
            </a:extLst>
          </p:cNvPr>
          <p:cNvSpPr txBox="1"/>
          <p:nvPr/>
        </p:nvSpPr>
        <p:spPr>
          <a:xfrm>
            <a:off x="10315313" y="6036764"/>
            <a:ext cx="13866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AlexNet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1907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78FF5-7762-7C4F-863C-E1E13D8ED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1C0589D-D573-DD61-7A9D-7DF293F00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93" y="195943"/>
            <a:ext cx="3038251" cy="28236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468E426-D6D0-D5ED-0D89-890E8BD6AF1F}"/>
              </a:ext>
            </a:extLst>
          </p:cNvPr>
          <p:cNvSpPr txBox="1"/>
          <p:nvPr/>
        </p:nvSpPr>
        <p:spPr>
          <a:xfrm>
            <a:off x="520293" y="5138057"/>
            <a:ext cx="10706100" cy="1524000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2050C3-9DDC-D988-C90E-4EDF06480D84}"/>
              </a:ext>
            </a:extLst>
          </p:cNvPr>
          <p:cNvSpPr txBox="1"/>
          <p:nvPr/>
        </p:nvSpPr>
        <p:spPr>
          <a:xfrm>
            <a:off x="10518497" y="2018131"/>
            <a:ext cx="64953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ViT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BFC442-4468-6A2E-7BD1-02D024C37797}"/>
              </a:ext>
            </a:extLst>
          </p:cNvPr>
          <p:cNvSpPr txBox="1"/>
          <p:nvPr/>
        </p:nvSpPr>
        <p:spPr>
          <a:xfrm>
            <a:off x="9939144" y="4436735"/>
            <a:ext cx="13003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ResNet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F05C627-CE76-8E63-E421-315F845AEA09}"/>
              </a:ext>
            </a:extLst>
          </p:cNvPr>
          <p:cNvSpPr txBox="1"/>
          <p:nvPr/>
        </p:nvSpPr>
        <p:spPr>
          <a:xfrm>
            <a:off x="9825166" y="5936974"/>
            <a:ext cx="13866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AlexNet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8EC66AB-F5D7-2AC6-A104-E86DE94482D0}"/>
              </a:ext>
            </a:extLst>
          </p:cNvPr>
          <p:cNvSpPr txBox="1"/>
          <p:nvPr/>
        </p:nvSpPr>
        <p:spPr>
          <a:xfrm>
            <a:off x="533400" y="990600"/>
            <a:ext cx="10706100" cy="1524000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1EDE3BD-998B-1A08-FDA5-B304C2B70FA6}"/>
              </a:ext>
            </a:extLst>
          </p:cNvPr>
          <p:cNvSpPr txBox="1"/>
          <p:nvPr/>
        </p:nvSpPr>
        <p:spPr>
          <a:xfrm>
            <a:off x="520293" y="2646665"/>
            <a:ext cx="10691535" cy="2327473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24" name="Immagine 23" descr="Immagine che contiene testo, Carattere, ricevuta, documento&#10;&#10;Il contenuto generato dall'IA potrebbe non essere corretto.">
            <a:extLst>
              <a:ext uri="{FF2B5EF4-FFF2-40B4-BE49-F238E27FC236}">
                <a16:creationId xmlns:a16="http://schemas.microsoft.com/office/drawing/2014/main" id="{CC85C3CB-BD1B-D392-758D-35D5D9C96F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047859"/>
            <a:ext cx="9056914" cy="1409482"/>
          </a:xfrm>
          <a:prstGeom prst="rect">
            <a:avLst/>
          </a:prstGeom>
        </p:spPr>
      </p:pic>
      <p:pic>
        <p:nvPicPr>
          <p:cNvPr id="26" name="Immagine 25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C67E5ECA-4070-A581-1ABC-664D48FD5F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731935"/>
            <a:ext cx="6157802" cy="2112897"/>
          </a:xfrm>
          <a:prstGeom prst="rect">
            <a:avLst/>
          </a:prstGeom>
        </p:spPr>
      </p:pic>
      <p:pic>
        <p:nvPicPr>
          <p:cNvPr id="28" name="Immagine 27" descr="Immagine che contiene testo, ricevuta, Carattere, bianco&#10;&#10;Il contenuto generato dall'IA potrebbe non essere corretto.">
            <a:extLst>
              <a:ext uri="{FF2B5EF4-FFF2-40B4-BE49-F238E27FC236}">
                <a16:creationId xmlns:a16="http://schemas.microsoft.com/office/drawing/2014/main" id="{0485212C-1E53-7B8B-68A5-E5E2BFFB4F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5210685"/>
            <a:ext cx="7783286" cy="131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0312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A28D79-EC13-DEE7-BA66-F408E4B2B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magine 16" descr="Immagine che contiene testo, schermata, Carattere, algebra&#10;&#10;Il contenuto generato dall'IA potrebbe non essere corretto.">
            <a:extLst>
              <a:ext uri="{FF2B5EF4-FFF2-40B4-BE49-F238E27FC236}">
                <a16:creationId xmlns:a16="http://schemas.microsoft.com/office/drawing/2014/main" id="{6643BAFF-E777-1AFC-D5B9-A301AABE9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6" t="518" r="42262" b="4042"/>
          <a:stretch>
            <a:fillRect/>
          </a:stretch>
        </p:blipFill>
        <p:spPr>
          <a:xfrm>
            <a:off x="6265894" y="1006723"/>
            <a:ext cx="5366474" cy="2325252"/>
          </a:xfrm>
          <a:prstGeom prst="rect">
            <a:avLst/>
          </a:prstGeom>
        </p:spPr>
      </p:pic>
      <p:pic>
        <p:nvPicPr>
          <p:cNvPr id="15" name="Immagine 14" descr="Immagine che contiene testo, Carattere, ricevuta, algebra&#10;&#10;Il contenuto generato dall'IA potrebbe non essere corretto.">
            <a:extLst>
              <a:ext uri="{FF2B5EF4-FFF2-40B4-BE49-F238E27FC236}">
                <a16:creationId xmlns:a16="http://schemas.microsoft.com/office/drawing/2014/main" id="{7591F6F6-5294-C129-F664-78D4A92A3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" t="7447" r="41277"/>
          <a:stretch>
            <a:fillRect/>
          </a:stretch>
        </p:blipFill>
        <p:spPr>
          <a:xfrm>
            <a:off x="292105" y="1020173"/>
            <a:ext cx="5283200" cy="217682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62BBB298-FD64-13A0-9DCA-E1D8B1F3DC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935" y="146957"/>
            <a:ext cx="2158891" cy="33611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92A7D64D-2658-1621-B5C5-0178F84C77F5}"/>
              </a:ext>
            </a:extLst>
          </p:cNvPr>
          <p:cNvSpPr txBox="1"/>
          <p:nvPr/>
        </p:nvSpPr>
        <p:spPr>
          <a:xfrm>
            <a:off x="6125029" y="939710"/>
            <a:ext cx="5661995" cy="2489289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F148609-042C-0968-1763-679DF25C1A0C}"/>
              </a:ext>
            </a:extLst>
          </p:cNvPr>
          <p:cNvSpPr txBox="1"/>
          <p:nvPr/>
        </p:nvSpPr>
        <p:spPr>
          <a:xfrm>
            <a:off x="5328555" y="2904533"/>
            <a:ext cx="64953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ViT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44848D5-EA21-918A-F18C-A3DB25C3ADD3}"/>
              </a:ext>
            </a:extLst>
          </p:cNvPr>
          <p:cNvSpPr txBox="1"/>
          <p:nvPr/>
        </p:nvSpPr>
        <p:spPr>
          <a:xfrm>
            <a:off x="10517856" y="2985068"/>
            <a:ext cx="13003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ResNet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0FE40EA-6EAB-DEEF-4CA0-FD65A2F8FF56}"/>
              </a:ext>
            </a:extLst>
          </p:cNvPr>
          <p:cNvSpPr txBox="1"/>
          <p:nvPr/>
        </p:nvSpPr>
        <p:spPr>
          <a:xfrm>
            <a:off x="7472525" y="5938337"/>
            <a:ext cx="13866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AlexNet</a:t>
            </a:r>
            <a:endParaRPr lang="it-IT" sz="26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06CAC39-7E73-FFD8-8FDA-D0B9437D4D13}"/>
              </a:ext>
            </a:extLst>
          </p:cNvPr>
          <p:cNvSpPr txBox="1"/>
          <p:nvPr/>
        </p:nvSpPr>
        <p:spPr>
          <a:xfrm>
            <a:off x="214086" y="939711"/>
            <a:ext cx="5852886" cy="2489288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163768A-89C6-2A0A-B72D-C3986F3D79A0}"/>
              </a:ext>
            </a:extLst>
          </p:cNvPr>
          <p:cNvSpPr txBox="1"/>
          <p:nvPr/>
        </p:nvSpPr>
        <p:spPr>
          <a:xfrm>
            <a:off x="2863120" y="3786319"/>
            <a:ext cx="5996067" cy="2644461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19" name="Immagine 18" descr="Immagine che contiene testo, Carattere, schermata, algebra&#10;&#10;Il contenuto generato dall'IA potrebbe non essere corretto.">
            <a:extLst>
              <a:ext uri="{FF2B5EF4-FFF2-40B4-BE49-F238E27FC236}">
                <a16:creationId xmlns:a16="http://schemas.microsoft.com/office/drawing/2014/main" id="{4FDE98C4-37F1-C480-C7EC-5CCFC4835C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2" r="32868"/>
          <a:stretch>
            <a:fillRect/>
          </a:stretch>
        </p:blipFill>
        <p:spPr>
          <a:xfrm>
            <a:off x="2934374" y="3920169"/>
            <a:ext cx="5853558" cy="201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40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B7A808-10F4-7101-7624-30096D25B9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l="28759" t="4" r="26240" b="-7"/>
          <a:stretch>
            <a:fillRect/>
          </a:stretch>
        </p:blipFill>
        <p:spPr>
          <a:xfrm rot="16200000">
            <a:off x="2666999" y="-2667001"/>
            <a:ext cx="6858002" cy="12192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6C7EC24-FE2B-19EE-19B6-3DCB67935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Conclusioni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9AA78BE-9634-5BAD-5E88-946C80D792BA}"/>
              </a:ext>
            </a:extLst>
          </p:cNvPr>
          <p:cNvSpPr txBox="1"/>
          <p:nvPr/>
        </p:nvSpPr>
        <p:spPr>
          <a:xfrm>
            <a:off x="393128" y="1831228"/>
            <a:ext cx="290059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it-IT" b="1" u="sng" dirty="0"/>
              <a:t>Problema individuato</a:t>
            </a:r>
          </a:p>
          <a:p>
            <a:pPr algn="ctr">
              <a:buNone/>
            </a:pPr>
            <a:endParaRPr lang="it-IT" dirty="0"/>
          </a:p>
          <a:p>
            <a:pPr algn="ctr"/>
            <a:r>
              <a:rPr lang="it-IT" dirty="0"/>
              <a:t>I modelli si lasciano influenzare </a:t>
            </a:r>
            <a:r>
              <a:rPr lang="it-IT" b="1" dirty="0"/>
              <a:t>dal contesto visivo</a:t>
            </a:r>
            <a:r>
              <a:rPr lang="it-IT" dirty="0"/>
              <a:t>, non solo dall’oggetto principale</a:t>
            </a:r>
          </a:p>
          <a:p>
            <a:pPr algn="ctr"/>
            <a:endParaRPr lang="it-IT" b="1" dirty="0"/>
          </a:p>
          <a:p>
            <a:pPr algn="ctr"/>
            <a:r>
              <a:rPr lang="it-IT" b="1" dirty="0"/>
              <a:t>Errori sistematici</a:t>
            </a:r>
            <a:r>
              <a:rPr lang="it-IT" dirty="0"/>
              <a:t> quando lo sfondo è fuorviante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DDFD09E-F8C0-42AE-5ABE-EC9939BB6B08}"/>
              </a:ext>
            </a:extLst>
          </p:cNvPr>
          <p:cNvSpPr txBox="1"/>
          <p:nvPr/>
        </p:nvSpPr>
        <p:spPr>
          <a:xfrm>
            <a:off x="3195403" y="3965541"/>
            <a:ext cx="290059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it-IT" b="1" u="sng" dirty="0"/>
              <a:t>Cosa abbiamo fatto</a:t>
            </a:r>
          </a:p>
          <a:p>
            <a:pPr algn="ctr">
              <a:buNone/>
            </a:pPr>
            <a:endParaRPr lang="it-IT" dirty="0"/>
          </a:p>
          <a:p>
            <a:pPr algn="ctr"/>
            <a:r>
              <a:rPr lang="it-IT" dirty="0"/>
              <a:t>Creato un </a:t>
            </a:r>
            <a:r>
              <a:rPr lang="it-IT" b="1" dirty="0"/>
              <a:t>dataset artificiale e controllato</a:t>
            </a:r>
            <a:endParaRPr lang="it-IT" dirty="0"/>
          </a:p>
          <a:p>
            <a:pPr algn="ctr"/>
            <a:r>
              <a:rPr lang="it-IT" dirty="0"/>
              <a:t>Analizzato le predizioni con l’aiuto di </a:t>
            </a:r>
            <a:r>
              <a:rPr lang="it-IT" b="1" dirty="0"/>
              <a:t>modelli linguistici (LLM)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491B8E2-F4B0-864D-87AC-F96B060D844F}"/>
              </a:ext>
            </a:extLst>
          </p:cNvPr>
          <p:cNvSpPr txBox="1"/>
          <p:nvPr/>
        </p:nvSpPr>
        <p:spPr>
          <a:xfrm>
            <a:off x="6236144" y="1831228"/>
            <a:ext cx="268028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it-IT" b="1" u="sng" dirty="0"/>
              <a:t>Risultato</a:t>
            </a:r>
          </a:p>
          <a:p>
            <a:pPr algn="ctr">
              <a:buNone/>
            </a:pPr>
            <a:endParaRPr lang="it-IT" dirty="0"/>
          </a:p>
          <a:p>
            <a:pPr algn="ctr"/>
            <a:r>
              <a:rPr lang="it-IT" dirty="0"/>
              <a:t>Tutti i modelli mostrano </a:t>
            </a:r>
            <a:r>
              <a:rPr lang="it-IT" b="1" dirty="0" err="1"/>
              <a:t>bias</a:t>
            </a:r>
            <a:r>
              <a:rPr lang="it-IT" b="1" dirty="0"/>
              <a:t> contestuali</a:t>
            </a:r>
            <a:endParaRPr lang="it-IT" dirty="0"/>
          </a:p>
          <a:p>
            <a:pPr algn="ctr"/>
            <a:r>
              <a:rPr lang="it-IT" dirty="0"/>
              <a:t>Anche i modelli più avanzati </a:t>
            </a:r>
            <a:r>
              <a:rPr lang="it-IT" b="1" dirty="0"/>
              <a:t>non sono immuni</a:t>
            </a:r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E94A880-A318-388A-875C-E40BC3E4FFF3}"/>
              </a:ext>
            </a:extLst>
          </p:cNvPr>
          <p:cNvSpPr txBox="1"/>
          <p:nvPr/>
        </p:nvSpPr>
        <p:spPr>
          <a:xfrm>
            <a:off x="9050483" y="3965541"/>
            <a:ext cx="262030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it-IT" b="1" u="sng" dirty="0"/>
              <a:t>Conclusione</a:t>
            </a:r>
          </a:p>
          <a:p>
            <a:pPr algn="ctr">
              <a:buNone/>
            </a:pPr>
            <a:endParaRPr lang="it-IT" dirty="0"/>
          </a:p>
          <a:p>
            <a:pPr algn="ctr"/>
            <a:r>
              <a:rPr lang="it-IT" dirty="0"/>
              <a:t>Serve costruire modelli più </a:t>
            </a:r>
            <a:r>
              <a:rPr lang="it-IT" b="1" dirty="0"/>
              <a:t>robusti</a:t>
            </a:r>
            <a:endParaRPr lang="it-IT" dirty="0"/>
          </a:p>
          <a:p>
            <a:pPr algn="ctr"/>
            <a:r>
              <a:rPr lang="it-IT" dirty="0"/>
              <a:t>Bisogna ridurre la dipendenza da </a:t>
            </a:r>
            <a:r>
              <a:rPr lang="it-IT" b="1" dirty="0"/>
              <a:t>indizi spuri del contesto</a:t>
            </a:r>
            <a:endParaRPr lang="it-IT" dirty="0"/>
          </a:p>
        </p:txBody>
      </p:sp>
      <p:pic>
        <p:nvPicPr>
          <p:cNvPr id="14" name="Elemento grafico 13" descr="Brainstorming contorno">
            <a:extLst>
              <a:ext uri="{FF2B5EF4-FFF2-40B4-BE49-F238E27FC236}">
                <a16:creationId xmlns:a16="http://schemas.microsoft.com/office/drawing/2014/main" id="{574BDC86-805C-DE3D-4730-A061599403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86226" y="4726447"/>
            <a:ext cx="914400" cy="914400"/>
          </a:xfrm>
          <a:prstGeom prst="rect">
            <a:avLst/>
          </a:prstGeom>
        </p:spPr>
      </p:pic>
      <p:pic>
        <p:nvPicPr>
          <p:cNvPr id="16" name="Elemento grafico 15" descr="Appunti parzialmente spuntanti contorno">
            <a:extLst>
              <a:ext uri="{FF2B5EF4-FFF2-40B4-BE49-F238E27FC236}">
                <a16:creationId xmlns:a16="http://schemas.microsoft.com/office/drawing/2014/main" id="{11FD3A9C-81DC-C2F1-D416-ED90DD8187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88501" y="2138444"/>
            <a:ext cx="914400" cy="914400"/>
          </a:xfrm>
          <a:prstGeom prst="rect">
            <a:avLst/>
          </a:prstGeom>
        </p:spPr>
      </p:pic>
      <p:pic>
        <p:nvPicPr>
          <p:cNvPr id="18" name="Elemento grafico 17" descr="Presentazione con grafico a torta contorno">
            <a:extLst>
              <a:ext uri="{FF2B5EF4-FFF2-40B4-BE49-F238E27FC236}">
                <a16:creationId xmlns:a16="http://schemas.microsoft.com/office/drawing/2014/main" id="{86CC54CB-600B-965C-26E8-3C93A811FE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189161" y="4726447"/>
            <a:ext cx="914400" cy="914400"/>
          </a:xfrm>
          <a:prstGeom prst="rect">
            <a:avLst/>
          </a:prstGeom>
        </p:spPr>
      </p:pic>
      <p:pic>
        <p:nvPicPr>
          <p:cNvPr id="20" name="Elemento grafico 19" descr="Tiro a segno contorno">
            <a:extLst>
              <a:ext uri="{FF2B5EF4-FFF2-40B4-BE49-F238E27FC236}">
                <a16:creationId xmlns:a16="http://schemas.microsoft.com/office/drawing/2014/main" id="{DC38EF74-32FE-9A84-3F2E-433A56C9F5A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945258" y="213844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10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CDFA5-CCDC-58DD-EEB4-2673DBD52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AD7532EB-E142-F3A5-C317-F4A89C5854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l="28759" t="4" r="26240" b="-7"/>
          <a:stretch>
            <a:fillRect/>
          </a:stretch>
        </p:blipFill>
        <p:spPr>
          <a:xfrm rot="16200000">
            <a:off x="2666999" y="-2667001"/>
            <a:ext cx="6858002" cy="12192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49381F8-3A53-4F75-B57E-B0BE74893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Sviluppi futuri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B75581-A564-0369-3DFB-998D84784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it-IT" b="1" dirty="0"/>
              <a:t>Benchmark cognitivo esteso</a:t>
            </a:r>
          </a:p>
          <a:p>
            <a:pPr marL="0" indent="0">
              <a:buNone/>
            </a:pPr>
            <a:r>
              <a:rPr lang="it-IT" b="1" dirty="0"/>
              <a:t>	</a:t>
            </a:r>
            <a:r>
              <a:rPr lang="it-IT" dirty="0"/>
              <a:t>Estendere il dataset sintetico per essere in grado di valutare tutte le classi di un modello.</a:t>
            </a:r>
          </a:p>
          <a:p>
            <a:pPr marL="0" indent="0">
              <a:buNone/>
            </a:pPr>
            <a:endParaRPr lang="it-IT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it-IT" b="1" dirty="0"/>
              <a:t>Fine-Tuning mirato (</a:t>
            </a:r>
            <a:r>
              <a:rPr lang="it-IT" b="1" dirty="0" err="1"/>
              <a:t>Bias-repair</a:t>
            </a:r>
            <a:r>
              <a:rPr lang="it-IT" b="1" dirty="0"/>
              <a:t>)</a:t>
            </a:r>
          </a:p>
          <a:p>
            <a:pPr marL="0" indent="0">
              <a:buNone/>
            </a:pPr>
            <a:r>
              <a:rPr lang="it-IT" dirty="0"/>
              <a:t>	Usare le predizioni incoerenti come base per un </a:t>
            </a:r>
            <a:r>
              <a:rPr lang="it-IT" dirty="0" err="1"/>
              <a:t>retraining</a:t>
            </a:r>
            <a:r>
              <a:rPr lang="it-IT" dirty="0"/>
              <a:t> correttivo.</a:t>
            </a:r>
            <a:br>
              <a:rPr lang="it-IT" dirty="0"/>
            </a:br>
            <a:r>
              <a:rPr lang="it-IT" dirty="0"/>
              <a:t>		</a:t>
            </a:r>
            <a:r>
              <a:rPr lang="it-IT" i="1" dirty="0"/>
              <a:t>Auditing → Selezione dei fallimenti → </a:t>
            </a:r>
            <a:r>
              <a:rPr lang="it-IT" i="1" dirty="0" err="1"/>
              <a:t>Retraining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2343955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35677C-BA54-E463-347F-28B77E196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881533"/>
            <a:ext cx="4032504" cy="2121408"/>
          </a:xfrm>
        </p:spPr>
        <p:txBody>
          <a:bodyPr>
            <a:normAutofit/>
          </a:bodyPr>
          <a:lstStyle/>
          <a:p>
            <a:r>
              <a:rPr lang="it-IT" sz="4000"/>
              <a:t>Generazione del Dataset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3AE842C-6409-4080-61B5-742C77026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4920" y="1033272"/>
            <a:ext cx="6592824" cy="5312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Abbiamo utilizzato </a:t>
            </a:r>
            <a:r>
              <a:rPr lang="it-IT" b="1" dirty="0" err="1"/>
              <a:t>Stable</a:t>
            </a:r>
            <a:r>
              <a:rPr lang="it-IT" b="1" dirty="0"/>
              <a:t> </a:t>
            </a:r>
            <a:r>
              <a:rPr lang="it-IT" b="1" dirty="0" err="1"/>
              <a:t>Diffusion</a:t>
            </a:r>
            <a:r>
              <a:rPr lang="it-IT" b="1" dirty="0"/>
              <a:t> v1.5</a:t>
            </a:r>
            <a:r>
              <a:rPr lang="it-IT" dirty="0"/>
              <a:t> per generare un dataset artificiale, controllando ogni dettaglio delle immagini.</a:t>
            </a:r>
          </a:p>
          <a:p>
            <a:pPr marL="0" indent="0">
              <a:buNone/>
            </a:pPr>
            <a:r>
              <a:rPr lang="it-IT" dirty="0"/>
              <a:t>L’approccio si basa sulla combinazione di:</a:t>
            </a:r>
          </a:p>
          <a:p>
            <a:r>
              <a:rPr lang="it-IT" b="1" dirty="0"/>
              <a:t>oggetti neutri</a:t>
            </a:r>
            <a:r>
              <a:rPr lang="it-IT" dirty="0"/>
              <a:t>;</a:t>
            </a:r>
          </a:p>
          <a:p>
            <a:r>
              <a:rPr lang="it-IT" b="1" dirty="0"/>
              <a:t>contesti visivi ambigui</a:t>
            </a:r>
            <a:r>
              <a:rPr lang="it-IT" dirty="0"/>
              <a:t>, per evidenziare l’influenza del background sulle predizioni.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Array definiti:</a:t>
            </a:r>
          </a:p>
          <a:p>
            <a:pPr marL="0" indent="0">
              <a:buNone/>
            </a:pPr>
            <a:r>
              <a:rPr lang="it-IT" dirty="0"/>
              <a:t>• </a:t>
            </a:r>
            <a:r>
              <a:rPr lang="it-IT" b="1" dirty="0"/>
              <a:t>7 oggetti neutri</a:t>
            </a:r>
            <a:r>
              <a:rPr lang="it-IT" dirty="0"/>
              <a:t>: mela, cuscino, notebook, bottiglia metallica, lampada spenta, libro chiuso…</a:t>
            </a:r>
          </a:p>
          <a:p>
            <a:pPr marL="0" indent="0">
              <a:buNone/>
            </a:pPr>
            <a:r>
              <a:rPr lang="it-IT" dirty="0"/>
              <a:t>• </a:t>
            </a:r>
            <a:r>
              <a:rPr lang="it-IT" b="1" dirty="0"/>
              <a:t>10 contesti distorsivi</a:t>
            </a:r>
            <a:r>
              <a:rPr lang="it-IT" dirty="0"/>
              <a:t>: laboratorio, ufficio moderno, cucina, bagno, corridoio scolastico, officina…</a:t>
            </a:r>
          </a:p>
          <a:p>
            <a:endParaRPr lang="it-IT" dirty="0"/>
          </a:p>
        </p:txBody>
      </p:sp>
      <p:pic>
        <p:nvPicPr>
          <p:cNvPr id="7" name="Graphic 6" descr="Immagini">
            <a:extLst>
              <a:ext uri="{FF2B5EF4-FFF2-40B4-BE49-F238E27FC236}">
                <a16:creationId xmlns:a16="http://schemas.microsoft.com/office/drawing/2014/main" id="{F7B5F4BB-5595-085E-7AAD-988857D6A6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4256" y="3279720"/>
            <a:ext cx="2547467" cy="254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830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1E6173-834B-2DE6-5247-D6D27F9C8E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7" y="987424"/>
            <a:ext cx="11170050" cy="2735490"/>
          </a:xfrm>
        </p:spPr>
        <p:txBody>
          <a:bodyPr>
            <a:normAutofit lnSpcReduction="10000"/>
          </a:bodyPr>
          <a:lstStyle/>
          <a:p>
            <a:r>
              <a:rPr lang="it-IT" i="0" dirty="0"/>
              <a:t>Per ogni combinazione soggetto-contesto abbiamo generato </a:t>
            </a:r>
            <a:r>
              <a:rPr lang="it-IT" b="1" i="0" dirty="0"/>
              <a:t>5 immagini</a:t>
            </a:r>
            <a:r>
              <a:rPr lang="it-IT" i="0" dirty="0"/>
              <a:t>.</a:t>
            </a:r>
          </a:p>
          <a:p>
            <a:endParaRPr lang="it-IT" i="0" dirty="0"/>
          </a:p>
          <a:p>
            <a:r>
              <a:rPr lang="it-IT" b="1" i="0" dirty="0"/>
              <a:t>Controllo manuale </a:t>
            </a:r>
            <a:r>
              <a:rPr lang="it-IT" i="0" dirty="0"/>
              <a:t>di qualità per rimuovere le immagini incoerenti con il prompt, ottenendo un dataset finale composto da </a:t>
            </a:r>
            <a:r>
              <a:rPr lang="it-IT" b="1" i="0" dirty="0"/>
              <a:t>121 immagini</a:t>
            </a:r>
            <a:r>
              <a:rPr lang="it-IT" i="0" dirty="0"/>
              <a:t>.</a:t>
            </a:r>
          </a:p>
          <a:p>
            <a:endParaRPr lang="it-IT" i="0" dirty="0"/>
          </a:p>
          <a:p>
            <a:r>
              <a:rPr lang="it-IT" i="0" dirty="0"/>
              <a:t>Il prompt utilizzato per </a:t>
            </a:r>
            <a:r>
              <a:rPr lang="it-IT" i="0" dirty="0" err="1"/>
              <a:t>Stable</a:t>
            </a:r>
            <a:r>
              <a:rPr lang="it-IT" i="0" dirty="0"/>
              <a:t> </a:t>
            </a:r>
            <a:r>
              <a:rPr lang="it-IT" i="0" dirty="0" err="1"/>
              <a:t>Diffusion</a:t>
            </a:r>
            <a:r>
              <a:rPr lang="it-IT" i="0" dirty="0"/>
              <a:t> seguiva uno schema fisso e controllato.</a:t>
            </a:r>
          </a:p>
          <a:p>
            <a:endParaRPr lang="it-IT" i="0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0F3DBC2D-4403-F7EA-23E8-0C29C5F11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07" y="4376024"/>
            <a:ext cx="10495136" cy="121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815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mela, computer, computer, Barra spaziatrice&#10;&#10;Il contenuto generato dall'IA potrebbe non essere corretto.">
            <a:extLst>
              <a:ext uri="{FF2B5EF4-FFF2-40B4-BE49-F238E27FC236}">
                <a16:creationId xmlns:a16="http://schemas.microsoft.com/office/drawing/2014/main" id="{8304CC12-394E-03C8-686D-BF867E034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111" y="1048520"/>
            <a:ext cx="2031557" cy="2031557"/>
          </a:xfrm>
          <a:prstGeom prst="rect">
            <a:avLst/>
          </a:prstGeom>
        </p:spPr>
      </p:pic>
      <p:pic>
        <p:nvPicPr>
          <p:cNvPr id="7" name="Immagine 6" descr="Immagine che contiene muro, interno, lavandino, Mobilio&#10;&#10;Il contenuto generato dall'IA potrebbe non essere corretto.">
            <a:extLst>
              <a:ext uri="{FF2B5EF4-FFF2-40B4-BE49-F238E27FC236}">
                <a16:creationId xmlns:a16="http://schemas.microsoft.com/office/drawing/2014/main" id="{29EACD48-671B-A749-2990-D388ECB7E8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69" y="3972087"/>
            <a:ext cx="2031558" cy="2031558"/>
          </a:xfrm>
          <a:prstGeom prst="rect">
            <a:avLst/>
          </a:prstGeom>
        </p:spPr>
      </p:pic>
      <p:pic>
        <p:nvPicPr>
          <p:cNvPr id="9" name="Immagine 8" descr="Immagine che contiene lavandino, stoviglie, Fotografia di nature morte, ceramica&#10;&#10;Il contenuto generato dall'IA potrebbe non essere corretto.">
            <a:extLst>
              <a:ext uri="{FF2B5EF4-FFF2-40B4-BE49-F238E27FC236}">
                <a16:creationId xmlns:a16="http://schemas.microsoft.com/office/drawing/2014/main" id="{3F184C86-0AF5-096B-E9ED-08615D4F2B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89" y="1020554"/>
            <a:ext cx="2031557" cy="2031557"/>
          </a:xfrm>
          <a:prstGeom prst="rect">
            <a:avLst/>
          </a:prstGeom>
        </p:spPr>
      </p:pic>
      <p:pic>
        <p:nvPicPr>
          <p:cNvPr id="11" name="Immagine 10" descr="Immagine che contiene erba, libro, carta, aria aperta&#10;&#10;Il contenuto generato dall'IA potrebbe non essere corretto.">
            <a:extLst>
              <a:ext uri="{FF2B5EF4-FFF2-40B4-BE49-F238E27FC236}">
                <a16:creationId xmlns:a16="http://schemas.microsoft.com/office/drawing/2014/main" id="{BFF0D33B-D6F5-3AFB-BFAF-EB8D009AB7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401" y="3972086"/>
            <a:ext cx="2031556" cy="2031556"/>
          </a:xfrm>
          <a:prstGeom prst="rect">
            <a:avLst/>
          </a:prstGeom>
        </p:spPr>
      </p:pic>
      <p:pic>
        <p:nvPicPr>
          <p:cNvPr id="13" name="Immagine 12" descr="Immagine che contiene libro, statico, interno&#10;&#10;Il contenuto generato dall'IA potrebbe non essere corretto.">
            <a:extLst>
              <a:ext uri="{FF2B5EF4-FFF2-40B4-BE49-F238E27FC236}">
                <a16:creationId xmlns:a16="http://schemas.microsoft.com/office/drawing/2014/main" id="{F43A1A12-3D61-F8A7-1EFC-95B9F4B724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401" y="1020553"/>
            <a:ext cx="2031557" cy="2031557"/>
          </a:xfrm>
          <a:prstGeom prst="rect">
            <a:avLst/>
          </a:prstGeom>
        </p:spPr>
      </p:pic>
      <p:pic>
        <p:nvPicPr>
          <p:cNvPr id="15" name="Immagine 14" descr="Immagine che contiene interno, bottiglia, Soluzione, bottiglia d'acqua&#10;&#10;Il contenuto generato dall'IA potrebbe non essere corretto.">
            <a:extLst>
              <a:ext uri="{FF2B5EF4-FFF2-40B4-BE49-F238E27FC236}">
                <a16:creationId xmlns:a16="http://schemas.microsoft.com/office/drawing/2014/main" id="{39EED283-5B5F-3AF7-1457-CB4FC47DAE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111" y="3972085"/>
            <a:ext cx="2031557" cy="2031557"/>
          </a:xfrm>
          <a:prstGeom prst="rect">
            <a:avLst/>
          </a:prstGeom>
        </p:spPr>
      </p:pic>
      <p:pic>
        <p:nvPicPr>
          <p:cNvPr id="19" name="Immagine 18" descr="Immagine che contiene albero, aria aperta, erba, lampada&#10;&#10;Il contenuto generato dall'IA potrebbe non essere corretto.">
            <a:extLst>
              <a:ext uri="{FF2B5EF4-FFF2-40B4-BE49-F238E27FC236}">
                <a16:creationId xmlns:a16="http://schemas.microsoft.com/office/drawing/2014/main" id="{FD110299-48E7-4B5E-5380-8AC0E320C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056" y="1048520"/>
            <a:ext cx="2031557" cy="2031557"/>
          </a:xfrm>
          <a:prstGeom prst="rect">
            <a:avLst/>
          </a:prstGeom>
        </p:spPr>
      </p:pic>
      <p:pic>
        <p:nvPicPr>
          <p:cNvPr id="21" name="Immagine 20" descr="Immagine che contiene arredo, muro, Cuscino decorativo, cuscino&#10;&#10;Il contenuto generato dall'IA potrebbe non essere corretto.">
            <a:extLst>
              <a:ext uri="{FF2B5EF4-FFF2-40B4-BE49-F238E27FC236}">
                <a16:creationId xmlns:a16="http://schemas.microsoft.com/office/drawing/2014/main" id="{196D0994-3144-BDFC-6039-20817AEBEB0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056" y="3842933"/>
            <a:ext cx="2031556" cy="203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540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5A2A32-C202-D722-F3E7-6D3EB6AE7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Alternative Considerate</a:t>
            </a:r>
            <a:endParaRPr lang="it-IT" dirty="0"/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F4CEEBA3-F8F2-E809-8F93-42661615703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29406484"/>
              </p:ext>
            </p:extLst>
          </p:nvPr>
        </p:nvGraphicFramePr>
        <p:xfrm>
          <a:off x="838200" y="2441448"/>
          <a:ext cx="10039350" cy="2675269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807469">
                  <a:extLst>
                    <a:ext uri="{9D8B030D-6E8A-4147-A177-3AD203B41FA5}">
                      <a16:colId xmlns:a16="http://schemas.microsoft.com/office/drawing/2014/main" val="1094645924"/>
                    </a:ext>
                  </a:extLst>
                </a:gridCol>
                <a:gridCol w="3415510">
                  <a:extLst>
                    <a:ext uri="{9D8B030D-6E8A-4147-A177-3AD203B41FA5}">
                      <a16:colId xmlns:a16="http://schemas.microsoft.com/office/drawing/2014/main" val="87841049"/>
                    </a:ext>
                  </a:extLst>
                </a:gridCol>
                <a:gridCol w="4816371">
                  <a:extLst>
                    <a:ext uri="{9D8B030D-6E8A-4147-A177-3AD203B41FA5}">
                      <a16:colId xmlns:a16="http://schemas.microsoft.com/office/drawing/2014/main" val="582078729"/>
                    </a:ext>
                  </a:extLst>
                </a:gridCol>
              </a:tblGrid>
              <a:tr h="969038">
                <a:tc>
                  <a:txBody>
                    <a:bodyPr/>
                    <a:lstStyle/>
                    <a:p>
                      <a:endParaRPr lang="it-IT"/>
                    </a:p>
                    <a:p>
                      <a:r>
                        <a:rPr lang="it-IT"/>
                        <a:t>Dataset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Vantaggi potenziali</a:t>
                      </a: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it-IT"/>
                    </a:p>
                    <a:p>
                      <a:r>
                        <a:rPr lang="it-IT"/>
                        <a:t>Limiti riscontrati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72490"/>
                  </a:ext>
                </a:extLst>
              </a:tr>
              <a:tr h="791831">
                <a:tc>
                  <a:txBody>
                    <a:bodyPr/>
                    <a:lstStyle/>
                    <a:p>
                      <a:r>
                        <a:rPr lang="it-IT" sz="2000"/>
                        <a:t>DiffusionDB</a:t>
                      </a:r>
                      <a:endParaRPr lang="it-IT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Dataset pubblico di milioni di immagini generate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Scarso controllo, molte immagini incoerenti, struttura frammentata (ZIP multipli), difficile da filtrare selettivamente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931082"/>
                  </a:ext>
                </a:extLst>
              </a:tr>
              <a:tr h="791831">
                <a:tc>
                  <a:txBody>
                    <a:bodyPr/>
                    <a:lstStyle/>
                    <a:p>
                      <a:r>
                        <a:rPr lang="it-IT" sz="2000"/>
                        <a:t>COCO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Standard ampiamente usato, annotato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Non adatto per lo studio di bias controllati; immagini troppo naturali e non sintetiche</a:t>
                      </a:r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6143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6089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682FAE-FB7D-73A5-48E8-4B7E9C2F2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755142"/>
          </a:xfrm>
        </p:spPr>
        <p:txBody>
          <a:bodyPr>
            <a:noAutofit/>
          </a:bodyPr>
          <a:lstStyle/>
          <a:p>
            <a:pPr algn="ctr"/>
            <a:r>
              <a:rPr lang="it-IT" sz="2000" b="0" dirty="0"/>
              <a:t>Una volta generato il dataset, abbiamo utilizzato </a:t>
            </a:r>
            <a:r>
              <a:rPr lang="it-IT" sz="2000" dirty="0"/>
              <a:t>tre modelli di classificazione </a:t>
            </a:r>
            <a:r>
              <a:rPr lang="it-IT" sz="2000" dirty="0" err="1"/>
              <a:t>pre</a:t>
            </a:r>
            <a:r>
              <a:rPr lang="it-IT" sz="2000" dirty="0"/>
              <a:t>-addestrati </a:t>
            </a:r>
            <a:r>
              <a:rPr lang="it-IT" sz="2000" b="0" dirty="0"/>
              <a:t>per analizzare ogni immagine:</a:t>
            </a:r>
            <a:br>
              <a:rPr lang="it-IT" sz="2000" b="0" dirty="0"/>
            </a:br>
            <a:endParaRPr lang="it-IT" sz="2000" b="0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25163607-6BC1-98EE-A360-A7734BD4E6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393393"/>
            <a:ext cx="3350401" cy="20712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2400" b="1" dirty="0" err="1"/>
              <a:t>AlexNet</a:t>
            </a:r>
            <a:endParaRPr lang="it-IT" sz="2400" b="1" dirty="0"/>
          </a:p>
          <a:p>
            <a:pPr marL="0" indent="0" algn="ctr">
              <a:buNone/>
            </a:pPr>
            <a:r>
              <a:rPr lang="it-IT" sz="24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_________________</a:t>
            </a:r>
          </a:p>
          <a:p>
            <a:pPr marL="0" indent="0" algn="ctr">
              <a:buNone/>
            </a:pPr>
            <a:r>
              <a:rPr lang="it-IT" dirty="0"/>
              <a:t>uno dei primi modelli deep CNN ad alte prestazioni</a:t>
            </a:r>
            <a:endParaRPr lang="it-IT" sz="2400" b="1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A4134B9-C14D-00CE-C37E-F29450022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26276" y="2406567"/>
            <a:ext cx="3538600" cy="224631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2400" b="1" dirty="0"/>
              <a:t>ResNet18</a:t>
            </a:r>
          </a:p>
          <a:p>
            <a:pPr marL="0" indent="0" algn="ctr">
              <a:buNone/>
            </a:pPr>
            <a:r>
              <a:rPr lang="it-IT" sz="24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_________________</a:t>
            </a:r>
          </a:p>
          <a:p>
            <a:pPr marL="0" indent="0" algn="ctr">
              <a:buNone/>
            </a:pPr>
            <a:r>
              <a:rPr lang="it-IT" dirty="0"/>
              <a:t>una CNN con skip connections, più profonda e robusta</a:t>
            </a:r>
            <a:endParaRPr lang="it-IT" sz="2400" b="1" dirty="0"/>
          </a:p>
        </p:txBody>
      </p:sp>
      <p:sp>
        <p:nvSpPr>
          <p:cNvPr id="8" name="Segnaposto contenuto 3">
            <a:extLst>
              <a:ext uri="{FF2B5EF4-FFF2-40B4-BE49-F238E27FC236}">
                <a16:creationId xmlns:a16="http://schemas.microsoft.com/office/drawing/2014/main" id="{00A769CC-7043-03EE-773F-2BB327DB57AF}"/>
              </a:ext>
            </a:extLst>
          </p:cNvPr>
          <p:cNvSpPr txBox="1">
            <a:spLocks/>
          </p:cNvSpPr>
          <p:nvPr/>
        </p:nvSpPr>
        <p:spPr>
          <a:xfrm>
            <a:off x="7719543" y="2393392"/>
            <a:ext cx="3538600" cy="2246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2400" b="1" dirty="0"/>
              <a:t>ViT-18</a:t>
            </a:r>
          </a:p>
          <a:p>
            <a:pPr marL="0" indent="0" algn="ctr">
              <a:buNone/>
            </a:pPr>
            <a:r>
              <a:rPr lang="it-IT" sz="24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_________________</a:t>
            </a:r>
          </a:p>
          <a:p>
            <a:pPr marL="0" indent="0" algn="ctr">
              <a:buNone/>
            </a:pPr>
            <a:r>
              <a:rPr lang="it-IT" dirty="0"/>
              <a:t>un Vision Transformer, basato su meccanismi di attenzione</a:t>
            </a:r>
            <a:endParaRPr lang="it-IT" sz="2400" b="1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A808E35-29CB-C91A-CA9E-B6F2A0747762}"/>
              </a:ext>
            </a:extLst>
          </p:cNvPr>
          <p:cNvSpPr txBox="1"/>
          <p:nvPr/>
        </p:nvSpPr>
        <p:spPr>
          <a:xfrm>
            <a:off x="136187" y="4841150"/>
            <a:ext cx="1169264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/>
              <a:t>Per ciascuna immagine, il modello produce un vettore di </a:t>
            </a:r>
            <a:r>
              <a:rPr lang="it-IT" sz="2000" b="1" dirty="0" err="1"/>
              <a:t>logits</a:t>
            </a:r>
            <a:r>
              <a:rPr lang="it-IT" sz="2000" dirty="0"/>
              <a:t>: valori numerici che rappresentano l'attivazione di ogni classe, </a:t>
            </a:r>
            <a:r>
              <a:rPr lang="it-IT" sz="2000" b="1" dirty="0"/>
              <a:t>prima dell'applicazione della </a:t>
            </a:r>
            <a:r>
              <a:rPr lang="it-IT" sz="2000" b="1" dirty="0" err="1"/>
              <a:t>softmax</a:t>
            </a:r>
            <a:r>
              <a:rPr lang="it-IT" sz="2000" dirty="0"/>
              <a:t>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7823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C7ABAF55-1F93-20F1-4456-DBDE9B1A72FB}"/>
              </a:ext>
            </a:extLst>
          </p:cNvPr>
          <p:cNvSpPr/>
          <p:nvPr/>
        </p:nvSpPr>
        <p:spPr>
          <a:xfrm>
            <a:off x="2626468" y="2833450"/>
            <a:ext cx="6342434" cy="1191099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67A1F57-15C8-6843-E45F-F20EF284F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92821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Top-10 </a:t>
            </a:r>
            <a:r>
              <a:rPr lang="it-IT" dirty="0" err="1"/>
              <a:t>logits</a:t>
            </a:r>
            <a:r>
              <a:rPr lang="it-IT" dirty="0"/>
              <a:t> e verifica di coerenza semantica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990EB4-BFAE-BA59-76BD-57926B6FE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889" y="1936870"/>
            <a:ext cx="10451592" cy="77118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200" dirty="0"/>
              <a:t>I vettori di output dei modelli contengono centinaia o migliaia di classi predette. </a:t>
            </a:r>
          </a:p>
          <a:p>
            <a:pPr marL="0" indent="0">
              <a:buNone/>
            </a:pPr>
            <a:r>
              <a:rPr lang="it-IT" sz="2200" dirty="0"/>
              <a:t>Abbiamo selezionato le  </a:t>
            </a:r>
            <a:r>
              <a:rPr lang="it-IT" sz="2200" b="1" dirty="0"/>
              <a:t>top-10 attivazioni:</a:t>
            </a:r>
          </a:p>
          <a:p>
            <a:pPr marL="0" indent="0">
              <a:buNone/>
            </a:pPr>
            <a:endParaRPr lang="it-IT" sz="1400" dirty="0"/>
          </a:p>
          <a:p>
            <a:pPr marL="0" indent="0">
              <a:buNone/>
            </a:pPr>
            <a:endParaRPr lang="it-IT" sz="1400" dirty="0"/>
          </a:p>
          <a:p>
            <a:pPr marL="0" indent="0" algn="ctr">
              <a:buNone/>
            </a:pP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5BAEA45-E516-EEFC-418E-1F0D1C904244}"/>
              </a:ext>
            </a:extLst>
          </p:cNvPr>
          <p:cNvSpPr txBox="1"/>
          <p:nvPr/>
        </p:nvSpPr>
        <p:spPr>
          <a:xfrm>
            <a:off x="518160" y="4192996"/>
            <a:ext cx="1115568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Per ciascuna immagine abbiamo salvato:</a:t>
            </a:r>
          </a:p>
          <a:p>
            <a:pPr algn="ctr"/>
            <a:r>
              <a:rPr lang="it-IT" sz="2000" dirty="0"/>
              <a:t>Il prompt originale usato per generarla</a:t>
            </a:r>
          </a:p>
          <a:p>
            <a:pPr algn="ctr"/>
            <a:r>
              <a:rPr lang="it-IT" sz="2000" dirty="0"/>
              <a:t>Le top-10 classi predette da ciascun modello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	</a:t>
            </a:r>
          </a:p>
        </p:txBody>
      </p:sp>
      <p:pic>
        <p:nvPicPr>
          <p:cNvPr id="12" name="Elemento grafico 11" descr="Tiro a segno contorno">
            <a:extLst>
              <a:ext uri="{FF2B5EF4-FFF2-40B4-BE49-F238E27FC236}">
                <a16:creationId xmlns:a16="http://schemas.microsoft.com/office/drawing/2014/main" id="{74D8C2D5-01FC-5625-0DD8-F27A5AC0A0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391" y="5695772"/>
            <a:ext cx="656617" cy="656617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EAE325-6CB3-CD0B-A601-37741F1E6849}"/>
              </a:ext>
            </a:extLst>
          </p:cNvPr>
          <p:cNvSpPr txBox="1"/>
          <p:nvPr/>
        </p:nvSpPr>
        <p:spPr>
          <a:xfrm>
            <a:off x="1357008" y="5695772"/>
            <a:ext cx="9177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verificare se le predizioni siano </a:t>
            </a:r>
            <a:r>
              <a:rPr lang="it-IT" b="1" dirty="0"/>
              <a:t>semanticamente coerenti</a:t>
            </a:r>
            <a:r>
              <a:rPr lang="it-IT" dirty="0"/>
              <a:t> con il prompt, o influenzate da </a:t>
            </a:r>
            <a:r>
              <a:rPr lang="it-IT" b="1" dirty="0" err="1"/>
              <a:t>bias</a:t>
            </a:r>
            <a:r>
              <a:rPr lang="it-IT" b="1" dirty="0"/>
              <a:t> contestuali</a:t>
            </a:r>
            <a:r>
              <a:rPr lang="it-IT" dirty="0"/>
              <a:t>.</a:t>
            </a:r>
          </a:p>
          <a:p>
            <a:endParaRPr lang="it-IT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3BC974D-3A77-4267-44C2-156B827DD8C0}"/>
              </a:ext>
            </a:extLst>
          </p:cNvPr>
          <p:cNvSpPr txBox="1"/>
          <p:nvPr/>
        </p:nvSpPr>
        <p:spPr>
          <a:xfrm>
            <a:off x="2525095" y="2721113"/>
            <a:ext cx="654518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dirty="0"/>
          </a:p>
          <a:p>
            <a:pPr algn="ctr"/>
            <a:r>
              <a:rPr lang="it-IT" dirty="0"/>
              <a:t>i concetti residui oltre il decimo posto contribuiscono </a:t>
            </a:r>
          </a:p>
          <a:p>
            <a:pPr algn="ctr"/>
            <a:r>
              <a:rPr lang="it-IT" dirty="0"/>
              <a:t>poco alla descrizione semantica globale. </a:t>
            </a:r>
            <a:r>
              <a:rPr lang="it-IT" sz="1400" dirty="0"/>
              <a:t>[https://arxiv.org/pdf/2206.07290]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60548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62434A-BF57-EB91-AF70-F2821ABC3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it-IT" dirty="0"/>
              <a:t>Audit semantico con LLM su top-10 predizioni</a:t>
            </a:r>
            <a:br>
              <a:rPr lang="it-IT" dirty="0"/>
            </a:br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67C31F21-CDCA-59C9-19D2-5723B849ED34}"/>
              </a:ext>
            </a:extLst>
          </p:cNvPr>
          <p:cNvSpPr/>
          <p:nvPr/>
        </p:nvSpPr>
        <p:spPr>
          <a:xfrm>
            <a:off x="515112" y="1747266"/>
            <a:ext cx="4761738" cy="146304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</a:rPr>
              <a:t>LLM</a:t>
            </a:r>
          </a:p>
          <a:p>
            <a:pPr algn="ctr"/>
            <a:r>
              <a:rPr lang="it-IT" b="1" dirty="0">
                <a:solidFill>
                  <a:schemeClr val="tx1"/>
                </a:solidFill>
              </a:rPr>
              <a:t>GPT 4o-mini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E0F4A6D-09B9-2D31-3C07-7B0130787559}"/>
              </a:ext>
            </a:extLst>
          </p:cNvPr>
          <p:cNvSpPr/>
          <p:nvPr/>
        </p:nvSpPr>
        <p:spPr>
          <a:xfrm>
            <a:off x="6717792" y="1856613"/>
            <a:ext cx="4953000" cy="146304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</a:rPr>
              <a:t>Il LLM riceve per ogni immagine:</a:t>
            </a:r>
          </a:p>
          <a:p>
            <a:pPr algn="ctr"/>
            <a:r>
              <a:rPr lang="it-IT" dirty="0">
                <a:solidFill>
                  <a:schemeClr val="tx1"/>
                </a:solidFill>
              </a:rPr>
              <a:t>• Il prompt originale utilizzato per generarla  </a:t>
            </a:r>
          </a:p>
          <a:p>
            <a:pPr algn="ctr"/>
            <a:r>
              <a:rPr lang="it-IT" dirty="0">
                <a:solidFill>
                  <a:schemeClr val="tx1"/>
                </a:solidFill>
              </a:rPr>
              <a:t>• Le top-10 classi predette dal modello visivo </a:t>
            </a:r>
          </a:p>
        </p:txBody>
      </p:sp>
      <p:pic>
        <p:nvPicPr>
          <p:cNvPr id="11" name="Immagine 10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62544CFC-C2E7-03D5-7D01-B4D1954BA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12" y="3429000"/>
            <a:ext cx="7167339" cy="3124835"/>
          </a:xfrm>
          <a:prstGeom prst="rect">
            <a:avLst/>
          </a:prstGeom>
        </p:spPr>
      </p:pic>
      <p:sp>
        <p:nvSpPr>
          <p:cNvPr id="14" name="Rettangolo 13">
            <a:extLst>
              <a:ext uri="{FF2B5EF4-FFF2-40B4-BE49-F238E27FC236}">
                <a16:creationId xmlns:a16="http://schemas.microsoft.com/office/drawing/2014/main" id="{791B9084-A262-6D15-35D9-C1FA1932EABE}"/>
              </a:ext>
            </a:extLst>
          </p:cNvPr>
          <p:cNvSpPr/>
          <p:nvPr/>
        </p:nvSpPr>
        <p:spPr>
          <a:xfrm>
            <a:off x="217714" y="4991417"/>
            <a:ext cx="4238172" cy="1671765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D45E01F0-1980-5070-E3DD-E45F7139BA62}"/>
              </a:ext>
            </a:extLst>
          </p:cNvPr>
          <p:cNvCxnSpPr/>
          <p:nvPr/>
        </p:nvCxnSpPr>
        <p:spPr>
          <a:xfrm>
            <a:off x="4455886" y="5384800"/>
            <a:ext cx="351245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E0424F7-6D94-009D-0B79-86ADB94382FC}"/>
              </a:ext>
            </a:extLst>
          </p:cNvPr>
          <p:cNvSpPr txBox="1"/>
          <p:nvPr/>
        </p:nvSpPr>
        <p:spPr>
          <a:xfrm>
            <a:off x="7979849" y="4579070"/>
            <a:ext cx="39944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A partire da queste informazioni, il LLM restituisce una valutazione che viene salvata all’interno di un file .</a:t>
            </a:r>
            <a:r>
              <a:rPr lang="it-IT" dirty="0" err="1"/>
              <a:t>jsonl</a:t>
            </a:r>
            <a:r>
              <a:rPr lang="it-IT" dirty="0"/>
              <a:t> (</a:t>
            </a:r>
            <a:r>
              <a:rPr lang="it-IT" dirty="0" err="1"/>
              <a:t>json</a:t>
            </a:r>
            <a:r>
              <a:rPr lang="it-IT" dirty="0"/>
              <a:t> Lines), dove </a:t>
            </a:r>
            <a:r>
              <a:rPr lang="it-IT" b="1" dirty="0"/>
              <a:t>ogni riga rappresenta un’immagine analizzata</a:t>
            </a:r>
            <a:r>
              <a:rPr lang="it-IT" dirty="0"/>
              <a:t>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13686701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837</TotalTime>
  <Words>3888</Words>
  <Application>Microsoft Macintosh PowerPoint</Application>
  <PresentationFormat>Widescreen</PresentationFormat>
  <Paragraphs>322</Paragraphs>
  <Slides>29</Slides>
  <Notes>23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4" baseType="lpstr">
      <vt:lpstr>Aptos</vt:lpstr>
      <vt:lpstr>Arial</vt:lpstr>
      <vt:lpstr>Bierstadt</vt:lpstr>
      <vt:lpstr>Wingdings</vt:lpstr>
      <vt:lpstr>GestaltVTI</vt:lpstr>
      <vt:lpstr>Static Images Network Analyzer </vt:lpstr>
      <vt:lpstr>Spurious Correlation</vt:lpstr>
      <vt:lpstr>Generazione del Dataset</vt:lpstr>
      <vt:lpstr>Presentazione standard di PowerPoint</vt:lpstr>
      <vt:lpstr>Presentazione standard di PowerPoint</vt:lpstr>
      <vt:lpstr>Alternative Considerate</vt:lpstr>
      <vt:lpstr>Una volta generato il dataset, abbiamo utilizzato tre modelli di classificazione pre-addestrati per analizzare ogni immagine: </vt:lpstr>
      <vt:lpstr>Top-10 logits e verifica di coerenza semantica </vt:lpstr>
      <vt:lpstr>Audit semantico con LLM su top-10 predizioni </vt:lpstr>
      <vt:lpstr>Architettura dello Script Prompting</vt:lpstr>
      <vt:lpstr>Presentazione standard di PowerPoint</vt:lpstr>
      <vt:lpstr>Maxi-Report Finale in formato Markdown</vt:lpstr>
      <vt:lpstr>Architettura dello Script Prompting</vt:lpstr>
      <vt:lpstr>1. Statistiche aggregate</vt:lpstr>
      <vt:lpstr>2. Errori ricorrenti</vt:lpstr>
      <vt:lpstr>3. Immagini Incoerenti</vt:lpstr>
      <vt:lpstr>4. Analisi dei logits</vt:lpstr>
      <vt:lpstr>Presentazione standard di PowerPoint</vt:lpstr>
      <vt:lpstr>Presentazione standard di PowerPoint</vt:lpstr>
      <vt:lpstr>5. Bias principali</vt:lpstr>
      <vt:lpstr>6. Giudizio Finale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Conclusioni</vt:lpstr>
      <vt:lpstr>Sviluppi futuri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SOFIA MANNO</dc:creator>
  <cp:lastModifiedBy>Cristiano Pistorio</cp:lastModifiedBy>
  <cp:revision>51</cp:revision>
  <dcterms:created xsi:type="dcterms:W3CDTF">2025-07-24T07:28:23Z</dcterms:created>
  <dcterms:modified xsi:type="dcterms:W3CDTF">2025-07-26T07:57:43Z</dcterms:modified>
</cp:coreProperties>
</file>

<file path=docProps/thumbnail.jpeg>
</file>